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5143500" type="screen16x9"/>
  <p:notesSz cx="6858000" cy="9144000"/>
  <p:embeddedFontLst>
    <p:embeddedFont>
      <p:font typeface="PT Sans Narrow" panose="020B0604020202020204" charset="0"/>
      <p:regular r:id="rId32"/>
      <p:bold r:id="rId33"/>
    </p:embeddedFont>
    <p:embeddedFont>
      <p:font typeface="Open Sans" panose="020B0604020202020204" charset="0"/>
      <p:regular r:id="rId34"/>
      <p:bold r:id="rId35"/>
      <p:italic r:id="rId36"/>
      <p:boldItalic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34FE16B-1585-4EB2-9714-0722B4F6677E}">
  <a:tblStyle styleId="{F34FE16B-1585-4EB2-9714-0722B4F6677E}"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font" Target="fonts/font6.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343803783"/>
      </p:ext>
    </p:extLst>
  </p:cSld>
  <p:clrMap bg1="lt1" tx1="dk1" bg2="dk2" tx2="lt2" accent1="accent1" accent2="accent2" accent3="accent3" accent4="accent4" accent5="accent5" accent6="accent6" hlink="hlink" folHlink="folHlink"/>
  <p:notes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08109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093983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45742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679066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052182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124236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360890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87212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32225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633593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9" name="Shape 1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06012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539958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924742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2" name="Shape 20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824541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7" name="Shape 2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062203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739938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Shape 2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9" name="Shape 21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894953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6" name="Shape 22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30048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1" name="Shape 2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214024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6" name="Shape 23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339147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1" name="Shape 24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474085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7" name="Shape 24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18872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07636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63607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18442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59000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23656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1" name="Shape 11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78701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335020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7007735" y="3176887"/>
            <a:ext cx="562200" cy="0"/>
          </a:xfrm>
          <a:prstGeom prst="straightConnector1">
            <a:avLst/>
          </a:prstGeom>
          <a:noFill/>
          <a:ln w="76200" cap="flat" cmpd="sng">
            <a:solidFill>
              <a:schemeClr val="lt2"/>
            </a:solidFill>
            <a:prstDash val="solid"/>
            <a:round/>
            <a:headEnd type="none" w="med" len="med"/>
            <a:tailEnd type="none" w="med" len="med"/>
          </a:ln>
        </p:spPr>
      </p:cxnSp>
      <p:cxnSp>
        <p:nvCxnSpPr>
          <p:cNvPr id="11" name="Shape 11"/>
          <p:cNvCxnSpPr/>
          <p:nvPr/>
        </p:nvCxnSpPr>
        <p:spPr>
          <a:xfrm>
            <a:off x="1575034" y="3158251"/>
            <a:ext cx="562200" cy="0"/>
          </a:xfrm>
          <a:prstGeom prst="straightConnector1">
            <a:avLst/>
          </a:prstGeom>
          <a:noFill/>
          <a:ln w="76200" cap="flat" cmpd="sng">
            <a:solidFill>
              <a:schemeClr val="lt2"/>
            </a:solidFill>
            <a:prstDash val="solid"/>
            <a:round/>
            <a:headEnd type="none" w="med" len="med"/>
            <a:tailEnd type="none" w="med" len="med"/>
          </a:ln>
        </p:spPr>
      </p:cxnSp>
      <p:grpSp>
        <p:nvGrpSpPr>
          <p:cNvPr id="12" name="Shape 12"/>
          <p:cNvGrpSpPr/>
          <p:nvPr/>
        </p:nvGrpSpPr>
        <p:grpSpPr>
          <a:xfrm>
            <a:off x="1004144" y="1022025"/>
            <a:ext cx="7136667" cy="152400"/>
            <a:chOff x="1346428" y="1011300"/>
            <a:chExt cx="6452100" cy="152400"/>
          </a:xfrm>
        </p:grpSpPr>
        <p:cxnSp>
          <p:nvCxnSpPr>
            <p:cNvPr id="13" name="Shape 13"/>
            <p:cNvCxnSpPr/>
            <p:nvPr/>
          </p:nvCxnSpPr>
          <p:spPr>
            <a:xfrm rot="10800000">
              <a:off x="1346428"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4" name="Shape 14"/>
            <p:cNvCxnSpPr/>
            <p:nvPr/>
          </p:nvCxnSpPr>
          <p:spPr>
            <a:xfrm rot="10800000">
              <a:off x="1346428"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5" name="Shape 15"/>
          <p:cNvGrpSpPr/>
          <p:nvPr/>
        </p:nvGrpSpPr>
        <p:grpSpPr>
          <a:xfrm>
            <a:off x="1004151" y="3969100"/>
            <a:ext cx="7136667" cy="152400"/>
            <a:chOff x="1346435" y="3969087"/>
            <a:chExt cx="6452100" cy="152400"/>
          </a:xfrm>
        </p:grpSpPr>
        <p:cxnSp>
          <p:nvCxnSpPr>
            <p:cNvPr id="16" name="Shape 16"/>
            <p:cNvCxnSpPr/>
            <p:nvPr/>
          </p:nvCxnSpPr>
          <p:spPr>
            <a:xfrm>
              <a:off x="1346435" y="4121487"/>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7" name="Shape 17"/>
            <p:cNvCxnSpPr/>
            <p:nvPr/>
          </p:nvCxnSpPr>
          <p:spPr>
            <a:xfrm>
              <a:off x="1346435" y="3969087"/>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8" name="Shape 18"/>
          <p:cNvSpPr txBox="1">
            <a:spLocks noGrp="1"/>
          </p:cNvSpPr>
          <p:nvPr>
            <p:ph type="ctrTitle"/>
          </p:nvPr>
        </p:nvSpPr>
        <p:spPr>
          <a:xfrm>
            <a:off x="1004150" y="1751764"/>
            <a:ext cx="7136700" cy="10224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19" name="Shape 19"/>
          <p:cNvSpPr txBox="1">
            <a:spLocks noGrp="1"/>
          </p:cNvSpPr>
          <p:nvPr>
            <p:ph type="subTitle" idx="1"/>
          </p:nvPr>
        </p:nvSpPr>
        <p:spPr>
          <a:xfrm>
            <a:off x="2137225" y="2850039"/>
            <a:ext cx="4870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400"/>
            </a:lvl1pPr>
            <a:lvl2pPr lvl="1" algn="ctr">
              <a:lnSpc>
                <a:spcPct val="100000"/>
              </a:lnSpc>
              <a:spcBef>
                <a:spcPts val="0"/>
              </a:spcBef>
              <a:spcAft>
                <a:spcPts val="0"/>
              </a:spcAft>
              <a:buSzPct val="100000"/>
              <a:buNone/>
              <a:defRPr sz="2400"/>
            </a:lvl2pPr>
            <a:lvl3pPr lvl="2" algn="ctr">
              <a:lnSpc>
                <a:spcPct val="100000"/>
              </a:lnSpc>
              <a:spcBef>
                <a:spcPts val="0"/>
              </a:spcBef>
              <a:spcAft>
                <a:spcPts val="0"/>
              </a:spcAft>
              <a:buSzPct val="100000"/>
              <a:buNone/>
              <a:defRPr sz="2400"/>
            </a:lvl3pPr>
            <a:lvl4pPr lvl="3" algn="ctr">
              <a:lnSpc>
                <a:spcPct val="100000"/>
              </a:lnSpc>
              <a:spcBef>
                <a:spcPts val="0"/>
              </a:spcBef>
              <a:spcAft>
                <a:spcPts val="0"/>
              </a:spcAft>
              <a:buSzPct val="100000"/>
              <a:buNone/>
              <a:defRPr sz="2400"/>
            </a:lvl4pPr>
            <a:lvl5pPr lvl="4" algn="ctr">
              <a:lnSpc>
                <a:spcPct val="100000"/>
              </a:lnSpc>
              <a:spcBef>
                <a:spcPts val="0"/>
              </a:spcBef>
              <a:spcAft>
                <a:spcPts val="0"/>
              </a:spcAft>
              <a:buSzPct val="100000"/>
              <a:buNone/>
              <a:defRPr sz="2400"/>
            </a:lvl5pPr>
            <a:lvl6pPr lvl="5" algn="ctr">
              <a:lnSpc>
                <a:spcPct val="100000"/>
              </a:lnSpc>
              <a:spcBef>
                <a:spcPts val="0"/>
              </a:spcBef>
              <a:spcAft>
                <a:spcPts val="0"/>
              </a:spcAft>
              <a:buSzPct val="100000"/>
              <a:buNone/>
              <a:defRPr sz="2400"/>
            </a:lvl6pPr>
            <a:lvl7pPr lvl="6" algn="ctr">
              <a:lnSpc>
                <a:spcPct val="100000"/>
              </a:lnSpc>
              <a:spcBef>
                <a:spcPts val="0"/>
              </a:spcBef>
              <a:spcAft>
                <a:spcPts val="0"/>
              </a:spcAft>
              <a:buSzPct val="100000"/>
              <a:buNone/>
              <a:defRPr sz="2400"/>
            </a:lvl7pPr>
            <a:lvl8pPr lvl="7" algn="ctr">
              <a:lnSpc>
                <a:spcPct val="100000"/>
              </a:lnSpc>
              <a:spcBef>
                <a:spcPts val="0"/>
              </a:spcBef>
              <a:spcAft>
                <a:spcPts val="0"/>
              </a:spcAft>
              <a:buSzPct val="100000"/>
              <a:buNone/>
              <a:defRPr sz="2400"/>
            </a:lvl8pPr>
            <a:lvl9pPr lvl="8" algn="ctr">
              <a:lnSpc>
                <a:spcPct val="100000"/>
              </a:lnSpc>
              <a:spcBef>
                <a:spcPts val="0"/>
              </a:spcBef>
              <a:spcAft>
                <a:spcPts val="0"/>
              </a:spcAft>
              <a:buSzPct val="100000"/>
              <a:buNone/>
              <a:defRPr sz="2400"/>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7" name="Shape 57"/>
          <p:cNvSpPr txBox="1">
            <a:spLocks noGrp="1"/>
          </p:cNvSpPr>
          <p:nvPr>
            <p:ph type="title"/>
          </p:nvPr>
        </p:nvSpPr>
        <p:spPr>
          <a:xfrm>
            <a:off x="311700" y="1304850"/>
            <a:ext cx="8520600" cy="1538400"/>
          </a:xfrm>
          <a:prstGeom prst="rect">
            <a:avLst/>
          </a:prstGeom>
        </p:spPr>
        <p:txBody>
          <a:bodyPr lIns="91425" tIns="91425" rIns="91425" bIns="91425" anchor="ctr" anchorCtr="0"/>
          <a:lstStyle>
            <a:lvl1pPr lvl="0" algn="ctr">
              <a:spcBef>
                <a:spcPts val="0"/>
              </a:spcBef>
              <a:buClr>
                <a:schemeClr val="accent3"/>
              </a:buClr>
              <a:buSzPct val="100000"/>
              <a:defRPr sz="13000">
                <a:solidFill>
                  <a:schemeClr val="accent3"/>
                </a:solidFill>
              </a:defRPr>
            </a:lvl1pPr>
            <a:lvl2pPr lvl="1" algn="ctr">
              <a:spcBef>
                <a:spcPts val="0"/>
              </a:spcBef>
              <a:buClr>
                <a:schemeClr val="accent3"/>
              </a:buClr>
              <a:buSzPct val="100000"/>
              <a:defRPr sz="13000">
                <a:solidFill>
                  <a:schemeClr val="accent3"/>
                </a:solidFill>
              </a:defRPr>
            </a:lvl2pPr>
            <a:lvl3pPr lvl="2" algn="ctr">
              <a:spcBef>
                <a:spcPts val="0"/>
              </a:spcBef>
              <a:buClr>
                <a:schemeClr val="accent3"/>
              </a:buClr>
              <a:buSzPct val="100000"/>
              <a:defRPr sz="13000">
                <a:solidFill>
                  <a:schemeClr val="accent3"/>
                </a:solidFill>
              </a:defRPr>
            </a:lvl3pPr>
            <a:lvl4pPr lvl="3" algn="ctr">
              <a:spcBef>
                <a:spcPts val="0"/>
              </a:spcBef>
              <a:buClr>
                <a:schemeClr val="accent3"/>
              </a:buClr>
              <a:buSzPct val="100000"/>
              <a:defRPr sz="13000">
                <a:solidFill>
                  <a:schemeClr val="accent3"/>
                </a:solidFill>
              </a:defRPr>
            </a:lvl4pPr>
            <a:lvl5pPr lvl="4" algn="ctr">
              <a:spcBef>
                <a:spcPts val="0"/>
              </a:spcBef>
              <a:buClr>
                <a:schemeClr val="accent3"/>
              </a:buClr>
              <a:buSzPct val="100000"/>
              <a:defRPr sz="13000">
                <a:solidFill>
                  <a:schemeClr val="accent3"/>
                </a:solidFill>
              </a:defRPr>
            </a:lvl5pPr>
            <a:lvl6pPr lvl="5" algn="ctr">
              <a:spcBef>
                <a:spcPts val="0"/>
              </a:spcBef>
              <a:buClr>
                <a:schemeClr val="accent3"/>
              </a:buClr>
              <a:buSzPct val="100000"/>
              <a:defRPr sz="13000">
                <a:solidFill>
                  <a:schemeClr val="accent3"/>
                </a:solidFill>
              </a:defRPr>
            </a:lvl6pPr>
            <a:lvl7pPr lvl="6" algn="ctr">
              <a:spcBef>
                <a:spcPts val="0"/>
              </a:spcBef>
              <a:buClr>
                <a:schemeClr val="accent3"/>
              </a:buClr>
              <a:buSzPct val="100000"/>
              <a:defRPr sz="13000">
                <a:solidFill>
                  <a:schemeClr val="accent3"/>
                </a:solidFill>
              </a:defRPr>
            </a:lvl7pPr>
            <a:lvl8pPr lvl="7" algn="ctr">
              <a:spcBef>
                <a:spcPts val="0"/>
              </a:spcBef>
              <a:buClr>
                <a:schemeClr val="accent3"/>
              </a:buClr>
              <a:buSzPct val="100000"/>
              <a:defRPr sz="13000">
                <a:solidFill>
                  <a:schemeClr val="accent3"/>
                </a:solidFill>
              </a:defRPr>
            </a:lvl8pPr>
            <a:lvl9pPr lvl="8" algn="ctr">
              <a:spcBef>
                <a:spcPts val="0"/>
              </a:spcBef>
              <a:buClr>
                <a:schemeClr val="accent3"/>
              </a:buClr>
              <a:buSzPct val="100000"/>
              <a:defRPr sz="13000">
                <a:solidFill>
                  <a:schemeClr val="accent3"/>
                </a:solidFill>
              </a:defRPr>
            </a:lvl9pPr>
          </a:lstStyle>
          <a:p>
            <a:endParaRPr/>
          </a:p>
        </p:txBody>
      </p:sp>
      <p:sp>
        <p:nvSpPr>
          <p:cNvPr id="58" name="Shape 58"/>
          <p:cNvSpPr txBox="1">
            <a:spLocks noGrp="1"/>
          </p:cNvSpPr>
          <p:nvPr>
            <p:ph type="body" idx="1"/>
          </p:nvPr>
        </p:nvSpPr>
        <p:spPr>
          <a:xfrm>
            <a:off x="311700" y="299565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9" name="Shape 5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3" name="Shape 23"/>
          <p:cNvSpPr txBox="1">
            <a:spLocks noGrp="1"/>
          </p:cNvSpPr>
          <p:nvPr>
            <p:ph type="title"/>
          </p:nvPr>
        </p:nvSpPr>
        <p:spPr>
          <a:xfrm>
            <a:off x="311700" y="814800"/>
            <a:ext cx="8571300" cy="9420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solidFill>
                  <a:schemeClr val="lt1"/>
                </a:solidFill>
              </a:rPr>
              <a:t>‹#›</a:t>
            </a:fld>
            <a:endParaRPr lang="en-GB">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311700" y="1266325"/>
            <a:ext cx="8520600" cy="330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body" idx="1"/>
          </p:nvPr>
        </p:nvSpPr>
        <p:spPr>
          <a:xfrm>
            <a:off x="3117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3" name="Shape 33"/>
          <p:cNvSpPr txBox="1">
            <a:spLocks noGrp="1"/>
          </p:cNvSpPr>
          <p:nvPr>
            <p:ph type="body" idx="2"/>
          </p:nvPr>
        </p:nvSpPr>
        <p:spPr>
          <a:xfrm>
            <a:off x="4832400" y="1266175"/>
            <a:ext cx="3999900" cy="33027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600" cy="707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7" name="Shape 3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41" name="Shape 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600" cy="4090800"/>
          </a:xfrm>
          <a:prstGeom prst="rect">
            <a:avLst/>
          </a:prstGeom>
        </p:spPr>
        <p:txBody>
          <a:bodyPr lIns="91425" tIns="91425" rIns="91425" bIns="91425" anchor="ctr" anchorCtr="0"/>
          <a:lstStyle>
            <a:lvl1pPr lvl="0">
              <a:spcBef>
                <a:spcPts val="0"/>
              </a:spcBef>
              <a:buClr>
                <a:schemeClr val="dk2"/>
              </a:buClr>
              <a:buSzPct val="100000"/>
              <a:defRPr sz="5400" b="0">
                <a:solidFill>
                  <a:schemeClr val="dk2"/>
                </a:solidFill>
              </a:defRPr>
            </a:lvl1pPr>
            <a:lvl2pPr lvl="1">
              <a:spcBef>
                <a:spcPts val="0"/>
              </a:spcBef>
              <a:buClr>
                <a:schemeClr val="dk2"/>
              </a:buClr>
              <a:buSzPct val="100000"/>
              <a:defRPr sz="5400" b="0">
                <a:solidFill>
                  <a:schemeClr val="dk2"/>
                </a:solidFill>
              </a:defRPr>
            </a:lvl2pPr>
            <a:lvl3pPr lvl="2">
              <a:spcBef>
                <a:spcPts val="0"/>
              </a:spcBef>
              <a:buClr>
                <a:schemeClr val="dk2"/>
              </a:buClr>
              <a:buSzPct val="100000"/>
              <a:defRPr sz="5400" b="0">
                <a:solidFill>
                  <a:schemeClr val="dk2"/>
                </a:solidFill>
              </a:defRPr>
            </a:lvl3pPr>
            <a:lvl4pPr lvl="3">
              <a:spcBef>
                <a:spcPts val="0"/>
              </a:spcBef>
              <a:buClr>
                <a:schemeClr val="dk2"/>
              </a:buClr>
              <a:buSzPct val="100000"/>
              <a:defRPr sz="5400" b="0">
                <a:solidFill>
                  <a:schemeClr val="dk2"/>
                </a:solidFill>
              </a:defRPr>
            </a:lvl4pPr>
            <a:lvl5pPr lvl="4">
              <a:spcBef>
                <a:spcPts val="0"/>
              </a:spcBef>
              <a:buClr>
                <a:schemeClr val="dk2"/>
              </a:buClr>
              <a:buSzPct val="100000"/>
              <a:defRPr sz="5400" b="0">
                <a:solidFill>
                  <a:schemeClr val="dk2"/>
                </a:solidFill>
              </a:defRPr>
            </a:lvl5pPr>
            <a:lvl6pPr lvl="5">
              <a:spcBef>
                <a:spcPts val="0"/>
              </a:spcBef>
              <a:buClr>
                <a:schemeClr val="dk2"/>
              </a:buClr>
              <a:buSzPct val="100000"/>
              <a:defRPr sz="5400" b="0">
                <a:solidFill>
                  <a:schemeClr val="dk2"/>
                </a:solidFill>
              </a:defRPr>
            </a:lvl6pPr>
            <a:lvl7pPr lvl="6">
              <a:spcBef>
                <a:spcPts val="0"/>
              </a:spcBef>
              <a:buClr>
                <a:schemeClr val="dk2"/>
              </a:buClr>
              <a:buSzPct val="100000"/>
              <a:defRPr sz="5400" b="0">
                <a:solidFill>
                  <a:schemeClr val="dk2"/>
                </a:solidFill>
              </a:defRPr>
            </a:lvl7pPr>
            <a:lvl8pPr lvl="7">
              <a:spcBef>
                <a:spcPts val="0"/>
              </a:spcBef>
              <a:buClr>
                <a:schemeClr val="dk2"/>
              </a:buClr>
              <a:buSzPct val="100000"/>
              <a:defRPr sz="5400" b="0">
                <a:solidFill>
                  <a:schemeClr val="dk2"/>
                </a:solidFill>
              </a:defRPr>
            </a:lvl8pPr>
            <a:lvl9pPr lvl="8">
              <a:spcBef>
                <a:spcPts val="0"/>
              </a:spcBef>
              <a:buClr>
                <a:schemeClr val="dk2"/>
              </a:buClr>
              <a:buSzPct val="100000"/>
              <a:defRPr sz="5400" b="0">
                <a:solidFill>
                  <a:schemeClr val="dk2"/>
                </a:solidFill>
              </a:defRPr>
            </a:lvl9pPr>
          </a:lstStyle>
          <a:p>
            <a:endParaRPr/>
          </a:p>
        </p:txBody>
      </p:sp>
      <p:sp>
        <p:nvSpPr>
          <p:cNvPr id="44" name="Shape 4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8" name="Shape 48"/>
          <p:cNvSpPr txBox="1">
            <a:spLocks noGrp="1"/>
          </p:cNvSpPr>
          <p:nvPr>
            <p:ph type="title"/>
          </p:nvPr>
        </p:nvSpPr>
        <p:spPr>
          <a:xfrm>
            <a:off x="265500" y="1039675"/>
            <a:ext cx="4045200" cy="16758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9" name="Shape 49"/>
          <p:cNvSpPr txBox="1">
            <a:spLocks noGrp="1"/>
          </p:cNvSpPr>
          <p:nvPr>
            <p:ph type="subTitle" idx="1"/>
          </p:nvPr>
        </p:nvSpPr>
        <p:spPr>
          <a:xfrm>
            <a:off x="265500" y="27268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solidFill>
                  <a:schemeClr val="lt1"/>
                </a:solidFill>
              </a:rPr>
              <a:t>‹#›</a:t>
            </a:fld>
            <a:endParaRPr lang="en-GB">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800"/>
          </a:xfrm>
          <a:prstGeom prst="rect">
            <a:avLst/>
          </a:prstGeom>
        </p:spPr>
        <p:txBody>
          <a:bodyPr lIns="91425" tIns="91425" rIns="91425" bIns="91425" anchor="ctr" anchorCtr="0"/>
          <a:lstStyle>
            <a:lvl1pPr lvl="0">
              <a:lnSpc>
                <a:spcPct val="100000"/>
              </a:lnSpc>
              <a:spcBef>
                <a:spcPts val="0"/>
              </a:spcBef>
              <a:spcAft>
                <a:spcPts val="0"/>
              </a:spcAft>
              <a:buSzPct val="100000"/>
              <a:buFont typeface="PT Sans Narrow"/>
              <a:buNone/>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707400"/>
          </a:xfrm>
          <a:prstGeom prst="rect">
            <a:avLst/>
          </a:prstGeom>
          <a:noFill/>
          <a:ln>
            <a:noFill/>
          </a:ln>
        </p:spPr>
        <p:txBody>
          <a:bodyPr lIns="91425" tIns="91425" rIns="91425" bIns="91425" anchor="t" anchorCtr="0"/>
          <a:lstStyle>
            <a:lvl1pPr lvl="0">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1pPr>
            <a:lvl2pPr lvl="1">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2pPr>
            <a:lvl3pPr lvl="2">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3pPr>
            <a:lvl4pPr lvl="3">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4pPr>
            <a:lvl5pPr lvl="4">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5pPr>
            <a:lvl6pPr lvl="5">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6pPr>
            <a:lvl7pPr lvl="6">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7pPr>
            <a:lvl8pPr lvl="7">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8pPr>
            <a:lvl9pPr lvl="8">
              <a:spcBef>
                <a:spcPts val="0"/>
              </a:spcBef>
              <a:buClr>
                <a:schemeClr val="accent1"/>
              </a:buClr>
              <a:buSzPct val="1000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600" cy="33027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Open Sans"/>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Font typeface="Open Sans"/>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GB" sz="1000">
                <a:solidFill>
                  <a:schemeClr val="dk2"/>
                </a:solidFill>
                <a:latin typeface="Open Sans"/>
                <a:ea typeface="Open Sans"/>
                <a:cs typeface="Open Sans"/>
                <a:sym typeface="Open Sans"/>
              </a:rPr>
              <a:t>‹#›</a:t>
            </a:fld>
            <a:endParaRPr lang="en-GB"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7.gif"/><Relationship Id="rId4" Type="http://schemas.openxmlformats.org/officeDocument/2006/relationships/image" Target="../media/image6.gif"/></Relationships>
</file>

<file path=ppt/slides/_rels/slide1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chemwiki.ucdavis.edu/Core/Organic_Chemistry/Ethers/Nomenclature_of_Ethers" TargetMode="External"/><Relationship Id="rId2" Type="http://schemas.openxmlformats.org/officeDocument/2006/relationships/notesSlide" Target="../notesSlides/notesSlide28.xml"/><Relationship Id="rId1" Type="http://schemas.openxmlformats.org/officeDocument/2006/relationships/slideLayout" Target="../slideLayouts/slideLayout3.xml"/><Relationship Id="rId5" Type="http://schemas.openxmlformats.org/officeDocument/2006/relationships/hyperlink" Target="http://www.chemguide.co.uk/organicprops/alcohols/background.html" TargetMode="External"/><Relationship Id="rId4" Type="http://schemas.openxmlformats.org/officeDocument/2006/relationships/hyperlink" Target="https://www2.chemistry.msu.edu/faculty/reusch/virttxtjml/alcohol2.htm"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svpvril.com/fitzether.html" TargetMode="External"/><Relationship Id="rId2" Type="http://schemas.openxmlformats.org/officeDocument/2006/relationships/notesSlide" Target="../notesSlides/notesSlide29.xml"/><Relationship Id="rId1" Type="http://schemas.openxmlformats.org/officeDocument/2006/relationships/slideLayout" Target="../slideLayouts/slideLayout3.xml"/><Relationship Id="rId5" Type="http://schemas.openxmlformats.org/officeDocument/2006/relationships/hyperlink" Target="http://www.chemguide.co.uk/basicorg/conventions/names.html#top" TargetMode="External"/><Relationship Id="rId4" Type="http://schemas.openxmlformats.org/officeDocument/2006/relationships/hyperlink" Target="http://global.britannica.com/science/ether-chemical-compound"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1004150" y="1751764"/>
            <a:ext cx="7136700" cy="1022400"/>
          </a:xfrm>
          <a:prstGeom prst="rect">
            <a:avLst/>
          </a:prstGeom>
        </p:spPr>
        <p:txBody>
          <a:bodyPr lIns="91425" tIns="91425" rIns="91425" bIns="91425" anchor="b" anchorCtr="0">
            <a:noAutofit/>
          </a:bodyPr>
          <a:lstStyle/>
          <a:p>
            <a:pPr lvl="0">
              <a:spcBef>
                <a:spcPts val="0"/>
              </a:spcBef>
              <a:buNone/>
            </a:pPr>
            <a:r>
              <a:rPr lang="en-GB"/>
              <a:t>Alcohol and Ether</a:t>
            </a:r>
          </a:p>
        </p:txBody>
      </p:sp>
      <p:sp>
        <p:nvSpPr>
          <p:cNvPr id="67" name="Shape 67"/>
          <p:cNvSpPr txBox="1">
            <a:spLocks noGrp="1"/>
          </p:cNvSpPr>
          <p:nvPr>
            <p:ph type="subTitle" idx="1"/>
          </p:nvPr>
        </p:nvSpPr>
        <p:spPr>
          <a:xfrm>
            <a:off x="2137225" y="2850039"/>
            <a:ext cx="4870500" cy="792600"/>
          </a:xfrm>
          <a:prstGeom prst="rect">
            <a:avLst/>
          </a:prstGeom>
        </p:spPr>
        <p:txBody>
          <a:bodyPr lIns="91425" tIns="91425" rIns="91425" bIns="91425" anchor="t" anchorCtr="0">
            <a:noAutofit/>
          </a:bodyPr>
          <a:lstStyle/>
          <a:p>
            <a:pPr lvl="0">
              <a:spcBef>
                <a:spcPts val="0"/>
              </a:spcBef>
              <a:buNone/>
            </a:pPr>
            <a:r>
              <a:rPr lang="en-GB"/>
              <a:t>(R-OH) and (R-O-R)</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GB"/>
              <a:t>Examples</a:t>
            </a:r>
          </a:p>
          <a:p>
            <a:pPr lvl="0">
              <a:spcBef>
                <a:spcPts val="0"/>
              </a:spcBef>
              <a:buNone/>
            </a:pPr>
            <a:endParaRPr/>
          </a:p>
        </p:txBody>
      </p:sp>
      <p:sp>
        <p:nvSpPr>
          <p:cNvPr id="128" name="Shape 128"/>
          <p:cNvSpPr txBox="1">
            <a:spLocks noGrp="1"/>
          </p:cNvSpPr>
          <p:nvPr>
            <p:ph type="body" idx="1"/>
          </p:nvPr>
        </p:nvSpPr>
        <p:spPr>
          <a:xfrm>
            <a:off x="265050" y="1152425"/>
            <a:ext cx="8520600" cy="3302700"/>
          </a:xfrm>
          <a:prstGeom prst="rect">
            <a:avLst/>
          </a:prstGeom>
        </p:spPr>
        <p:txBody>
          <a:bodyPr lIns="91425" tIns="91425" rIns="91425" bIns="91425" anchor="t" anchorCtr="0">
            <a:noAutofit/>
          </a:bodyPr>
          <a:lstStyle/>
          <a:p>
            <a:pPr marL="457200" lvl="0" indent="-228600" rtl="0">
              <a:spcBef>
                <a:spcPts val="0"/>
              </a:spcBef>
              <a:buClr>
                <a:srgbClr val="000000"/>
              </a:buClr>
              <a:buChar char="-"/>
            </a:pPr>
            <a:r>
              <a:rPr lang="en-GB">
                <a:solidFill>
                  <a:srgbClr val="000000"/>
                </a:solidFill>
              </a:rPr>
              <a:t>Pentane</a:t>
            </a:r>
          </a:p>
          <a:p>
            <a:pPr lvl="0" rtl="0">
              <a:spcBef>
                <a:spcPts val="0"/>
              </a:spcBef>
              <a:buNone/>
            </a:pPr>
            <a:endParaRPr>
              <a:solidFill>
                <a:srgbClr val="000000"/>
              </a:solidFill>
            </a:endParaRPr>
          </a:p>
          <a:p>
            <a:pPr marL="457200" lvl="0" indent="-228600" rtl="0">
              <a:spcBef>
                <a:spcPts val="0"/>
              </a:spcBef>
              <a:buChar char="-"/>
            </a:pPr>
            <a:r>
              <a:rPr lang="en-GB">
                <a:solidFill>
                  <a:srgbClr val="000000"/>
                </a:solidFill>
              </a:rPr>
              <a:t>A methyle</a:t>
            </a:r>
            <a:r>
              <a:rPr lang="en-GB"/>
              <a:t>  (</a:t>
            </a:r>
            <a:r>
              <a:rPr lang="en-GB">
                <a:solidFill>
                  <a:srgbClr val="000000"/>
                </a:solidFill>
              </a:rPr>
              <a:t>CH</a:t>
            </a:r>
            <a:r>
              <a:rPr lang="en-GB" baseline="-25000">
                <a:solidFill>
                  <a:srgbClr val="000000"/>
                </a:solidFill>
              </a:rPr>
              <a:t>3</a:t>
            </a:r>
            <a:r>
              <a:rPr lang="en-GB">
                <a:solidFill>
                  <a:srgbClr val="000000"/>
                </a:solidFill>
              </a:rPr>
              <a:t>)</a:t>
            </a:r>
          </a:p>
          <a:p>
            <a:pPr lvl="0" rtl="0">
              <a:spcBef>
                <a:spcPts val="0"/>
              </a:spcBef>
              <a:buNone/>
            </a:pPr>
            <a:endParaRPr>
              <a:solidFill>
                <a:srgbClr val="000000"/>
              </a:solidFill>
            </a:endParaRPr>
          </a:p>
          <a:p>
            <a:pPr marL="457200" lvl="0" indent="-228600" rtl="0">
              <a:spcBef>
                <a:spcPts val="0"/>
              </a:spcBef>
              <a:buClr>
                <a:srgbClr val="000000"/>
              </a:buClr>
              <a:buChar char="-"/>
            </a:pPr>
            <a:r>
              <a:rPr lang="en-GB">
                <a:solidFill>
                  <a:srgbClr val="000000"/>
                </a:solidFill>
              </a:rPr>
              <a:t>2-methylepentane</a:t>
            </a:r>
          </a:p>
        </p:txBody>
      </p:sp>
      <p:pic>
        <p:nvPicPr>
          <p:cNvPr id="129" name="Shape 129"/>
          <p:cNvPicPr preferRelativeResize="0"/>
          <p:nvPr/>
        </p:nvPicPr>
        <p:blipFill>
          <a:blip r:embed="rId3">
            <a:alphaModFix/>
          </a:blip>
          <a:stretch>
            <a:fillRect/>
          </a:stretch>
        </p:blipFill>
        <p:spPr>
          <a:xfrm>
            <a:off x="3326275" y="3195550"/>
            <a:ext cx="1219200" cy="571500"/>
          </a:xfrm>
          <a:prstGeom prst="rect">
            <a:avLst/>
          </a:prstGeom>
          <a:noFill/>
          <a:ln>
            <a:noFill/>
          </a:ln>
        </p:spPr>
      </p:pic>
      <p:pic>
        <p:nvPicPr>
          <p:cNvPr id="130" name="Shape 130"/>
          <p:cNvPicPr preferRelativeResize="0"/>
          <p:nvPr/>
        </p:nvPicPr>
        <p:blipFill>
          <a:blip r:embed="rId4">
            <a:alphaModFix/>
          </a:blip>
          <a:stretch>
            <a:fillRect/>
          </a:stretch>
        </p:blipFill>
        <p:spPr>
          <a:xfrm>
            <a:off x="1939025" y="1300600"/>
            <a:ext cx="1219200" cy="215900"/>
          </a:xfrm>
          <a:prstGeom prst="rect">
            <a:avLst/>
          </a:prstGeom>
          <a:noFill/>
          <a:ln>
            <a:noFill/>
          </a:ln>
        </p:spPr>
      </p:pic>
      <p:pic>
        <p:nvPicPr>
          <p:cNvPr id="131" name="Shape 131"/>
          <p:cNvPicPr preferRelativeResize="0"/>
          <p:nvPr/>
        </p:nvPicPr>
        <p:blipFill>
          <a:blip r:embed="rId5">
            <a:alphaModFix/>
          </a:blip>
          <a:stretch>
            <a:fillRect/>
          </a:stretch>
        </p:blipFill>
        <p:spPr>
          <a:xfrm>
            <a:off x="5361250" y="3195550"/>
            <a:ext cx="1219200" cy="571500"/>
          </a:xfrm>
          <a:prstGeom prst="rect">
            <a:avLst/>
          </a:prstGeom>
          <a:noFill/>
          <a:ln>
            <a:noFill/>
          </a:ln>
        </p:spPr>
      </p:pic>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GB"/>
              <a:t>Examples</a:t>
            </a:r>
          </a:p>
          <a:p>
            <a:pPr lvl="0" rtl="0">
              <a:spcBef>
                <a:spcPts val="0"/>
              </a:spcBef>
              <a:buNone/>
            </a:pPr>
            <a:endParaRPr/>
          </a:p>
        </p:txBody>
      </p:sp>
      <p:sp>
        <p:nvSpPr>
          <p:cNvPr id="137" name="Shape 137"/>
          <p:cNvSpPr txBox="1">
            <a:spLocks noGrp="1"/>
          </p:cNvSpPr>
          <p:nvPr>
            <p:ph type="body" idx="1"/>
          </p:nvPr>
        </p:nvSpPr>
        <p:spPr>
          <a:xfrm>
            <a:off x="199700" y="1152425"/>
            <a:ext cx="8520600" cy="3302700"/>
          </a:xfrm>
          <a:prstGeom prst="rect">
            <a:avLst/>
          </a:prstGeom>
        </p:spPr>
        <p:txBody>
          <a:bodyPr lIns="91425" tIns="91425" rIns="91425" bIns="91425" anchor="t" anchorCtr="0">
            <a:noAutofit/>
          </a:bodyPr>
          <a:lstStyle/>
          <a:p>
            <a:pPr marL="457200" lvl="0" indent="-228600" rtl="0">
              <a:spcBef>
                <a:spcPts val="0"/>
              </a:spcBef>
              <a:buClr>
                <a:srgbClr val="000000"/>
              </a:buClr>
              <a:buChar char="-"/>
            </a:pPr>
            <a:r>
              <a:rPr lang="en-GB">
                <a:solidFill>
                  <a:srgbClr val="000000"/>
                </a:solidFill>
              </a:rPr>
              <a:t>Butane </a:t>
            </a:r>
          </a:p>
          <a:p>
            <a:pPr lvl="0" rtl="0">
              <a:spcBef>
                <a:spcPts val="0"/>
              </a:spcBef>
              <a:buNone/>
            </a:pPr>
            <a:endParaRPr>
              <a:solidFill>
                <a:srgbClr val="000000"/>
              </a:solidFill>
            </a:endParaRPr>
          </a:p>
          <a:p>
            <a:pPr marL="457200" lvl="0" indent="-228600" rtl="0">
              <a:spcBef>
                <a:spcPts val="0"/>
              </a:spcBef>
              <a:buChar char="-"/>
            </a:pPr>
            <a:r>
              <a:rPr lang="en-GB">
                <a:solidFill>
                  <a:srgbClr val="000000"/>
                </a:solidFill>
              </a:rPr>
              <a:t>A methyle </a:t>
            </a:r>
            <a:r>
              <a:rPr lang="en-GB"/>
              <a:t> (</a:t>
            </a:r>
            <a:r>
              <a:rPr lang="en-GB">
                <a:solidFill>
                  <a:srgbClr val="000000"/>
                </a:solidFill>
              </a:rPr>
              <a:t>CH</a:t>
            </a:r>
            <a:r>
              <a:rPr lang="en-GB" baseline="-25000">
                <a:solidFill>
                  <a:srgbClr val="000000"/>
                </a:solidFill>
              </a:rPr>
              <a:t>3</a:t>
            </a:r>
            <a:r>
              <a:rPr lang="en-GB">
                <a:solidFill>
                  <a:srgbClr val="000000"/>
                </a:solidFill>
              </a:rPr>
              <a:t>)</a:t>
            </a:r>
          </a:p>
          <a:p>
            <a:pPr lvl="0" rtl="0">
              <a:spcBef>
                <a:spcPts val="0"/>
              </a:spcBef>
              <a:buNone/>
            </a:pPr>
            <a:endParaRPr>
              <a:solidFill>
                <a:srgbClr val="000000"/>
              </a:solidFill>
            </a:endParaRPr>
          </a:p>
          <a:p>
            <a:pPr marL="457200" lvl="0" indent="-228600" rtl="0">
              <a:spcBef>
                <a:spcPts val="0"/>
              </a:spcBef>
              <a:buClr>
                <a:srgbClr val="000000"/>
              </a:buClr>
              <a:buChar char="-"/>
            </a:pPr>
            <a:r>
              <a:rPr lang="en-GB">
                <a:solidFill>
                  <a:srgbClr val="000000"/>
                </a:solidFill>
              </a:rPr>
              <a:t>2,3-dimethylebutane</a:t>
            </a:r>
          </a:p>
          <a:p>
            <a:pPr lvl="0" rtl="0">
              <a:spcBef>
                <a:spcPts val="0"/>
              </a:spcBef>
              <a:buNone/>
            </a:pPr>
            <a:endParaRPr>
              <a:solidFill>
                <a:srgbClr val="000000"/>
              </a:solidFill>
            </a:endParaRPr>
          </a:p>
        </p:txBody>
      </p:sp>
      <p:pic>
        <p:nvPicPr>
          <p:cNvPr id="138" name="Shape 138"/>
          <p:cNvPicPr preferRelativeResize="0"/>
          <p:nvPr/>
        </p:nvPicPr>
        <p:blipFill>
          <a:blip r:embed="rId3">
            <a:alphaModFix/>
          </a:blip>
          <a:stretch>
            <a:fillRect/>
          </a:stretch>
        </p:blipFill>
        <p:spPr>
          <a:xfrm>
            <a:off x="1879325" y="1281925"/>
            <a:ext cx="952500" cy="215900"/>
          </a:xfrm>
          <a:prstGeom prst="rect">
            <a:avLst/>
          </a:prstGeom>
          <a:noFill/>
          <a:ln>
            <a:noFill/>
          </a:ln>
        </p:spPr>
      </p:pic>
      <p:pic>
        <p:nvPicPr>
          <p:cNvPr id="139" name="Shape 139"/>
          <p:cNvPicPr preferRelativeResize="0"/>
          <p:nvPr/>
        </p:nvPicPr>
        <p:blipFill>
          <a:blip r:embed="rId4">
            <a:alphaModFix/>
          </a:blip>
          <a:stretch>
            <a:fillRect/>
          </a:stretch>
        </p:blipFill>
        <p:spPr>
          <a:xfrm>
            <a:off x="3405727" y="3051602"/>
            <a:ext cx="863724" cy="794650"/>
          </a:xfrm>
          <a:prstGeom prst="rect">
            <a:avLst/>
          </a:prstGeom>
          <a:noFill/>
          <a:ln>
            <a:noFill/>
          </a:ln>
        </p:spPr>
      </p:pic>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GB"/>
              <a:t>Reaction</a:t>
            </a:r>
          </a:p>
        </p:txBody>
      </p:sp>
      <p:sp>
        <p:nvSpPr>
          <p:cNvPr id="145" name="Shape 145"/>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GB"/>
              <a:t>Oxidation: Lossing of H2, but adding of O or O2.</a:t>
            </a:r>
          </a:p>
          <a:p>
            <a:pPr lvl="0">
              <a:spcBef>
                <a:spcPts val="0"/>
              </a:spcBef>
              <a:buNone/>
            </a:pPr>
            <a:r>
              <a:rPr lang="en-GB"/>
              <a:t>Reduction: Adding of H or H2, but losing of O or O2. </a:t>
            </a:r>
          </a:p>
        </p:txBody>
      </p:sp>
      <p:pic>
        <p:nvPicPr>
          <p:cNvPr id="146" name="Shape 146"/>
          <p:cNvPicPr preferRelativeResize="0"/>
          <p:nvPr/>
        </p:nvPicPr>
        <p:blipFill>
          <a:blip r:embed="rId3">
            <a:alphaModFix/>
          </a:blip>
          <a:stretch>
            <a:fillRect/>
          </a:stretch>
        </p:blipFill>
        <p:spPr>
          <a:xfrm>
            <a:off x="2867800" y="2419974"/>
            <a:ext cx="3749675" cy="1861099"/>
          </a:xfrm>
          <a:prstGeom prst="rect">
            <a:avLst/>
          </a:prstGeom>
          <a:noFill/>
          <a:ln>
            <a:noFill/>
          </a:ln>
        </p:spPr>
      </p:pic>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GB"/>
              <a:t>Function</a:t>
            </a:r>
          </a:p>
        </p:txBody>
      </p:sp>
      <p:sp>
        <p:nvSpPr>
          <p:cNvPr id="152" name="Shape 152"/>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indent="457200">
              <a:spcBef>
                <a:spcPts val="0"/>
              </a:spcBef>
              <a:buNone/>
            </a:pPr>
            <a:r>
              <a:rPr lang="en-GB">
                <a:solidFill>
                  <a:srgbClr val="444444"/>
                </a:solidFill>
                <a:highlight>
                  <a:srgbClr val="FFFFFF"/>
                </a:highlight>
              </a:rPr>
              <a:t>Alcohols are  organic compounds. They are  mostly used as sweeteners and in making perfumes. Alcohols are valuable in the synthesis of other compounds. They are the most used to produce organic chemicals in industry. The two best-known of alcohols are ethanol and methanol (or methyl alcohol). </a:t>
            </a:r>
          </a:p>
          <a:p>
            <a:pPr lvl="0" rtl="0">
              <a:spcBef>
                <a:spcPts val="0"/>
              </a:spcBef>
              <a:buNone/>
            </a:pPr>
            <a:endParaRPr/>
          </a:p>
        </p:txBody>
      </p:sp>
      <p:pic>
        <p:nvPicPr>
          <p:cNvPr id="153" name="Shape 153"/>
          <p:cNvPicPr preferRelativeResize="0"/>
          <p:nvPr/>
        </p:nvPicPr>
        <p:blipFill>
          <a:blip r:embed="rId3">
            <a:alphaModFix/>
          </a:blip>
          <a:stretch>
            <a:fillRect/>
          </a:stretch>
        </p:blipFill>
        <p:spPr>
          <a:xfrm>
            <a:off x="3158145" y="2970395"/>
            <a:ext cx="2559025" cy="1598625"/>
          </a:xfrm>
          <a:prstGeom prst="rect">
            <a:avLst/>
          </a:prstGeom>
          <a:noFill/>
          <a:ln>
            <a:noFill/>
          </a:ln>
        </p:spPr>
      </p:pic>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GB"/>
              <a:t>Function</a:t>
            </a:r>
          </a:p>
        </p:txBody>
      </p:sp>
      <p:sp>
        <p:nvSpPr>
          <p:cNvPr id="159" name="Shape 159"/>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457200" lvl="0" indent="-228600" rtl="0">
              <a:spcBef>
                <a:spcPts val="0"/>
              </a:spcBef>
              <a:buChar char="-"/>
            </a:pPr>
            <a:r>
              <a:rPr lang="en-GB">
                <a:solidFill>
                  <a:srgbClr val="444444"/>
                </a:solidFill>
                <a:highlight>
                  <a:srgbClr val="FFFFFF"/>
                </a:highlight>
              </a:rPr>
              <a:t>Ethanol is used in toiletries, pharmaceuticals, and fuels, and it is used to sterilize hospital instruments. </a:t>
            </a:r>
          </a:p>
          <a:p>
            <a:pPr lvl="0" rtl="0">
              <a:spcBef>
                <a:spcPts val="0"/>
              </a:spcBef>
              <a:buNone/>
            </a:pPr>
            <a:endParaRPr>
              <a:solidFill>
                <a:srgbClr val="444444"/>
              </a:solidFill>
              <a:highlight>
                <a:srgbClr val="FFFFFF"/>
              </a:highlight>
            </a:endParaRPr>
          </a:p>
          <a:p>
            <a:pPr marL="457200" lvl="0" indent="-228600">
              <a:spcBef>
                <a:spcPts val="0"/>
              </a:spcBef>
              <a:buChar char="-"/>
            </a:pPr>
            <a:r>
              <a:rPr lang="en-GB">
                <a:solidFill>
                  <a:srgbClr val="444444"/>
                </a:solidFill>
                <a:highlight>
                  <a:srgbClr val="FFFFFF"/>
                </a:highlight>
              </a:rPr>
              <a:t>Methanol is used as a solvent, as a raw material for the manufacture of formaldehyde and special resins, in special fuels, in antifreeze, and for cleaning metals.</a:t>
            </a:r>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GB" sz="2550">
                <a:highlight>
                  <a:srgbClr val="FFFFFF"/>
                </a:highlight>
              </a:rPr>
              <a:t>Ethers</a:t>
            </a:r>
          </a:p>
        </p:txBody>
      </p:sp>
      <p:sp>
        <p:nvSpPr>
          <p:cNvPr id="165" name="Shape 165"/>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indent="457200">
              <a:spcBef>
                <a:spcPts val="0"/>
              </a:spcBef>
              <a:buNone/>
            </a:pPr>
            <a:r>
              <a:rPr lang="en-GB">
                <a:solidFill>
                  <a:srgbClr val="333333"/>
                </a:solidFill>
                <a:highlight>
                  <a:srgbClr val="FFFFFF"/>
                </a:highlight>
              </a:rPr>
              <a:t>Ethers are compounds having two alkyl or aryl groups.They bonded to an oxygen atom. The ether functional group does not have a characteristic IUPAC nomenclature suffix. It is necessary to become a substituent. </a:t>
            </a:r>
          </a:p>
          <a:p>
            <a:pPr lvl="0">
              <a:spcBef>
                <a:spcPts val="0"/>
              </a:spcBef>
              <a:buNone/>
            </a:pPr>
            <a:r>
              <a:rPr lang="en-GB">
                <a:solidFill>
                  <a:srgbClr val="333333"/>
                </a:solidFill>
                <a:highlight>
                  <a:srgbClr val="FFFFFF"/>
                </a:highlight>
              </a:rPr>
              <a:t>Structure: </a:t>
            </a:r>
          </a:p>
          <a:p>
            <a:pPr lvl="0">
              <a:spcBef>
                <a:spcPts val="0"/>
              </a:spcBef>
              <a:buNone/>
            </a:pPr>
            <a:r>
              <a:rPr lang="en-GB" sz="1400">
                <a:solidFill>
                  <a:srgbClr val="666666"/>
                </a:solidFill>
              </a:rPr>
              <a:t>*where the symbols "R</a:t>
            </a:r>
            <a:r>
              <a:rPr lang="en-GB" sz="1400" baseline="-25000">
                <a:solidFill>
                  <a:srgbClr val="666666"/>
                </a:solidFill>
              </a:rPr>
              <a:t>1</a:t>
            </a:r>
            <a:r>
              <a:rPr lang="en-GB" sz="1400">
                <a:solidFill>
                  <a:srgbClr val="666666"/>
                </a:solidFill>
              </a:rPr>
              <a:t>" and "R</a:t>
            </a:r>
            <a:r>
              <a:rPr lang="en-GB" sz="1400" baseline="-25000">
                <a:solidFill>
                  <a:srgbClr val="666666"/>
                </a:solidFill>
              </a:rPr>
              <a:t>2</a:t>
            </a:r>
            <a:r>
              <a:rPr lang="en-GB" sz="1400">
                <a:solidFill>
                  <a:srgbClr val="666666"/>
                </a:solidFill>
              </a:rPr>
              <a:t>" represent organic radicals</a:t>
            </a:r>
          </a:p>
          <a:p>
            <a:pPr lvl="0">
              <a:spcBef>
                <a:spcPts val="0"/>
              </a:spcBef>
              <a:buNone/>
            </a:pPr>
            <a:r>
              <a:rPr lang="en-GB" sz="1400">
                <a:solidFill>
                  <a:srgbClr val="666666"/>
                </a:solidFill>
              </a:rPr>
              <a:t>	</a:t>
            </a:r>
            <a:r>
              <a:rPr lang="en-GB">
                <a:solidFill>
                  <a:srgbClr val="666666"/>
                </a:solidFill>
              </a:rPr>
              <a:t>Ethers are used as solvents for an organic compounds and reactions. They are relatively unreactive. In the exception of the alkanes, cycloalkanes and fluorocarbons, ethers are the least reactive.</a:t>
            </a:r>
          </a:p>
          <a:p>
            <a:pPr lvl="0">
              <a:spcBef>
                <a:spcPts val="0"/>
              </a:spcBef>
              <a:buNone/>
            </a:pPr>
            <a:endParaRPr>
              <a:solidFill>
                <a:srgbClr val="333333"/>
              </a:solidFill>
              <a:highlight>
                <a:srgbClr val="FFFFFF"/>
              </a:highlight>
            </a:endParaRPr>
          </a:p>
          <a:p>
            <a:pPr lvl="0">
              <a:spcBef>
                <a:spcPts val="0"/>
              </a:spcBef>
              <a:buNone/>
            </a:pPr>
            <a:endParaRPr>
              <a:solidFill>
                <a:srgbClr val="333333"/>
              </a:solidFill>
              <a:highlight>
                <a:srgbClr val="FFFFFF"/>
              </a:highlight>
            </a:endParaRPr>
          </a:p>
          <a:p>
            <a:pPr lvl="0">
              <a:spcBef>
                <a:spcPts val="0"/>
              </a:spcBef>
              <a:buNone/>
            </a:pPr>
            <a:endParaRPr>
              <a:solidFill>
                <a:srgbClr val="333333"/>
              </a:solidFill>
              <a:highlight>
                <a:srgbClr val="FFFFFF"/>
              </a:highlight>
            </a:endParaRPr>
          </a:p>
        </p:txBody>
      </p:sp>
      <p:pic>
        <p:nvPicPr>
          <p:cNvPr id="166" name="Shape 166"/>
          <p:cNvPicPr preferRelativeResize="0"/>
          <p:nvPr/>
        </p:nvPicPr>
        <p:blipFill>
          <a:blip r:embed="rId3">
            <a:alphaModFix/>
          </a:blip>
          <a:stretch>
            <a:fillRect/>
          </a:stretch>
        </p:blipFill>
        <p:spPr>
          <a:xfrm>
            <a:off x="1654625" y="2305050"/>
            <a:ext cx="1244600" cy="533400"/>
          </a:xfrm>
          <a:prstGeom prst="rect">
            <a:avLst/>
          </a:prstGeom>
          <a:noFill/>
          <a:ln>
            <a:noFill/>
          </a:ln>
        </p:spPr>
      </p:pic>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GB"/>
              <a:t>Different types of Ethers</a:t>
            </a:r>
          </a:p>
        </p:txBody>
      </p:sp>
      <p:pic>
        <p:nvPicPr>
          <p:cNvPr id="172" name="Shape 172"/>
          <p:cNvPicPr preferRelativeResize="0"/>
          <p:nvPr/>
        </p:nvPicPr>
        <p:blipFill>
          <a:blip r:embed="rId3">
            <a:alphaModFix/>
          </a:blip>
          <a:stretch>
            <a:fillRect/>
          </a:stretch>
        </p:blipFill>
        <p:spPr>
          <a:xfrm>
            <a:off x="4310075" y="1241425"/>
            <a:ext cx="4522225" cy="2868574"/>
          </a:xfrm>
          <a:prstGeom prst="rect">
            <a:avLst/>
          </a:prstGeom>
          <a:noFill/>
          <a:ln>
            <a:noFill/>
          </a:ln>
        </p:spPr>
      </p:pic>
      <p:sp>
        <p:nvSpPr>
          <p:cNvPr id="173" name="Shape 173"/>
          <p:cNvSpPr txBox="1"/>
          <p:nvPr/>
        </p:nvSpPr>
        <p:spPr>
          <a:xfrm>
            <a:off x="296425" y="1482150"/>
            <a:ext cx="3701400" cy="3348900"/>
          </a:xfrm>
          <a:prstGeom prst="rect">
            <a:avLst/>
          </a:prstGeom>
          <a:noFill/>
          <a:ln>
            <a:noFill/>
          </a:ln>
        </p:spPr>
        <p:txBody>
          <a:bodyPr lIns="91425" tIns="91425" rIns="91425" bIns="91425" anchor="t" anchorCtr="0">
            <a:noAutofit/>
          </a:bodyPr>
          <a:lstStyle/>
          <a:p>
            <a:pPr lvl="0" indent="457200" algn="just" rtl="0">
              <a:spcBef>
                <a:spcPts val="0"/>
              </a:spcBef>
              <a:buNone/>
            </a:pPr>
            <a:r>
              <a:rPr lang="en-GB" sz="1800">
                <a:solidFill>
                  <a:srgbClr val="333333"/>
                </a:solidFill>
                <a:highlight>
                  <a:srgbClr val="FFFFFF"/>
                </a:highlight>
              </a:rPr>
              <a:t>The numbering priority is given to the carbon closest to the oxygen. The alkoxy side has an "-oxy" as a corresponding alkyl group.</a:t>
            </a:r>
          </a:p>
          <a:p>
            <a:pPr lvl="0" indent="457200" algn="just" rtl="0">
              <a:spcBef>
                <a:spcPts val="0"/>
              </a:spcBef>
              <a:buNone/>
            </a:pPr>
            <a:endParaRPr sz="1800">
              <a:solidFill>
                <a:srgbClr val="333333"/>
              </a:solidFill>
              <a:highlight>
                <a:srgbClr val="FFFFFF"/>
              </a:highlight>
            </a:endParaRPr>
          </a:p>
          <a:p>
            <a:pPr marL="0" lvl="0" indent="0" algn="just">
              <a:spcBef>
                <a:spcPts val="0"/>
              </a:spcBef>
              <a:buNone/>
            </a:pPr>
            <a:endParaRPr sz="1800">
              <a:solidFill>
                <a:srgbClr val="333333"/>
              </a:solidFill>
              <a:highlight>
                <a:srgbClr val="FFFFFF"/>
              </a:highlight>
            </a:endParaRPr>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pic>
        <p:nvPicPr>
          <p:cNvPr id="178" name="Shape 178"/>
          <p:cNvPicPr preferRelativeResize="0"/>
          <p:nvPr/>
        </p:nvPicPr>
        <p:blipFill>
          <a:blip r:embed="rId3">
            <a:alphaModFix/>
          </a:blip>
          <a:stretch>
            <a:fillRect/>
          </a:stretch>
        </p:blipFill>
        <p:spPr>
          <a:xfrm>
            <a:off x="344475" y="480699"/>
            <a:ext cx="4432674" cy="4021224"/>
          </a:xfrm>
          <a:prstGeom prst="rect">
            <a:avLst/>
          </a:prstGeom>
          <a:noFill/>
          <a:ln>
            <a:noFill/>
          </a:ln>
        </p:spPr>
      </p:pic>
      <p:sp>
        <p:nvSpPr>
          <p:cNvPr id="179" name="Shape 179"/>
          <p:cNvSpPr txBox="1"/>
          <p:nvPr/>
        </p:nvSpPr>
        <p:spPr>
          <a:xfrm>
            <a:off x="5223600" y="1466050"/>
            <a:ext cx="4086000" cy="3981900"/>
          </a:xfrm>
          <a:prstGeom prst="rect">
            <a:avLst/>
          </a:prstGeom>
          <a:noFill/>
          <a:ln>
            <a:noFill/>
          </a:ln>
        </p:spPr>
        <p:txBody>
          <a:bodyPr lIns="91425" tIns="91425" rIns="91425" bIns="91425" anchor="t" anchorCtr="0">
            <a:noAutofit/>
          </a:bodyPr>
          <a:lstStyle/>
          <a:p>
            <a:pPr marL="457200" lvl="0" indent="-228600" rtl="0">
              <a:spcBef>
                <a:spcPts val="0"/>
              </a:spcBef>
              <a:buAutoNum type="arabicPeriod"/>
            </a:pPr>
            <a:r>
              <a:rPr lang="en-GB"/>
              <a:t>Follow alphabet</a:t>
            </a:r>
          </a:p>
          <a:p>
            <a:pPr marL="0" lvl="0" indent="0" rtl="0">
              <a:spcBef>
                <a:spcPts val="0"/>
              </a:spcBef>
              <a:buNone/>
            </a:pPr>
            <a:r>
              <a:rPr lang="en-GB"/>
              <a:t>Example : "methoxy ethane" = "ethyl methyl  ether"</a:t>
            </a:r>
          </a:p>
          <a:p>
            <a:pPr marL="0" lvl="0" indent="0" rtl="0">
              <a:spcBef>
                <a:spcPts val="0"/>
              </a:spcBef>
              <a:buNone/>
            </a:pPr>
            <a:endParaRPr/>
          </a:p>
          <a:p>
            <a:pPr marL="457200" lvl="0" indent="-228600" rtl="0">
              <a:spcBef>
                <a:spcPts val="0"/>
              </a:spcBef>
              <a:buAutoNum type="arabicPeriod"/>
            </a:pPr>
            <a:r>
              <a:rPr lang="en-GB">
                <a:solidFill>
                  <a:schemeClr val="dk1"/>
                </a:solidFill>
              </a:rPr>
              <a:t>If two sides are the same, </a:t>
            </a:r>
            <a:r>
              <a:rPr lang="en-GB"/>
              <a:t>define O as ethers</a:t>
            </a:r>
          </a:p>
          <a:p>
            <a:pPr lvl="0" rtl="0">
              <a:spcBef>
                <a:spcPts val="0"/>
              </a:spcBef>
              <a:buNone/>
            </a:pPr>
            <a:r>
              <a:rPr lang="en-GB"/>
              <a:t>Example : </a:t>
            </a:r>
            <a:r>
              <a:rPr lang="en-GB">
                <a:solidFill>
                  <a:schemeClr val="dk1"/>
                </a:solidFill>
                <a:highlight>
                  <a:srgbClr val="FFFFFF"/>
                </a:highlight>
              </a:rPr>
              <a:t>dimethylether</a:t>
            </a:r>
          </a:p>
          <a:p>
            <a:pPr lvl="0">
              <a:spcBef>
                <a:spcPts val="0"/>
              </a:spcBef>
              <a:buNone/>
            </a:pPr>
            <a:endParaRPr/>
          </a:p>
          <a:p>
            <a:pPr lvl="0">
              <a:spcBef>
                <a:spcPts val="0"/>
              </a:spcBef>
              <a:buNone/>
            </a:pPr>
            <a:endParaRPr/>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GB"/>
              <a:t>Reaction</a:t>
            </a:r>
          </a:p>
        </p:txBody>
      </p:sp>
      <p:sp>
        <p:nvSpPr>
          <p:cNvPr id="185" name="Shape 185"/>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1800"/>
              </a:spcBef>
              <a:spcAft>
                <a:spcPts val="400"/>
              </a:spcAft>
              <a:buNone/>
            </a:pPr>
            <a:r>
              <a:rPr lang="en-GB" b="1">
                <a:solidFill>
                  <a:srgbClr val="000000"/>
                </a:solidFill>
              </a:rPr>
              <a:t>Cleavage</a:t>
            </a:r>
          </a:p>
          <a:p>
            <a:pPr lvl="0" indent="457200">
              <a:spcBef>
                <a:spcPts val="0"/>
              </a:spcBef>
              <a:spcAft>
                <a:spcPts val="0"/>
              </a:spcAft>
              <a:buNone/>
            </a:pPr>
            <a:r>
              <a:rPr lang="en-GB">
                <a:solidFill>
                  <a:srgbClr val="000000"/>
                </a:solidFill>
              </a:rPr>
              <a:t>Ethers are good solvents because they are not very reactive. Most ethers can be split. In this reaction, hydrobromic acid (HBr) need to give alkyl bromides or  hydroiodic acid (HI) need to give alkyl iodides.</a:t>
            </a:r>
          </a:p>
          <a:p>
            <a:pPr lvl="0">
              <a:spcBef>
                <a:spcPts val="0"/>
              </a:spcBef>
              <a:buNone/>
            </a:pPr>
            <a:endParaRPr/>
          </a:p>
        </p:txBody>
      </p:sp>
      <p:pic>
        <p:nvPicPr>
          <p:cNvPr id="186" name="Shape 186"/>
          <p:cNvPicPr preferRelativeResize="0"/>
          <p:nvPr/>
        </p:nvPicPr>
        <p:blipFill>
          <a:blip r:embed="rId3">
            <a:alphaModFix/>
          </a:blip>
          <a:stretch>
            <a:fillRect/>
          </a:stretch>
        </p:blipFill>
        <p:spPr>
          <a:xfrm>
            <a:off x="2400925" y="3235525"/>
            <a:ext cx="5143500" cy="1333500"/>
          </a:xfrm>
          <a:prstGeom prst="rect">
            <a:avLst/>
          </a:prstGeom>
          <a:noFill/>
          <a:ln>
            <a:noFill/>
          </a:ln>
        </p:spPr>
      </p:pic>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GB"/>
              <a:t>Reaction</a:t>
            </a:r>
          </a:p>
        </p:txBody>
      </p:sp>
      <p:sp>
        <p:nvSpPr>
          <p:cNvPr id="192" name="Shape 192"/>
          <p:cNvSpPr txBox="1">
            <a:spLocks noGrp="1"/>
          </p:cNvSpPr>
          <p:nvPr>
            <p:ph type="body" idx="1"/>
          </p:nvPr>
        </p:nvSpPr>
        <p:spPr>
          <a:xfrm>
            <a:off x="241450" y="920400"/>
            <a:ext cx="8520600" cy="3302700"/>
          </a:xfrm>
          <a:prstGeom prst="rect">
            <a:avLst/>
          </a:prstGeom>
        </p:spPr>
        <p:txBody>
          <a:bodyPr lIns="91425" tIns="91425" rIns="91425" bIns="91425" anchor="t" anchorCtr="0">
            <a:noAutofit/>
          </a:bodyPr>
          <a:lstStyle/>
          <a:p>
            <a:pPr lvl="0">
              <a:spcBef>
                <a:spcPts val="1800"/>
              </a:spcBef>
              <a:spcAft>
                <a:spcPts val="400"/>
              </a:spcAft>
              <a:buNone/>
            </a:pPr>
            <a:r>
              <a:rPr lang="en-GB" b="1">
                <a:solidFill>
                  <a:srgbClr val="000000"/>
                </a:solidFill>
              </a:rPr>
              <a:t>Autoxidation</a:t>
            </a:r>
          </a:p>
          <a:p>
            <a:pPr lvl="0" indent="457200">
              <a:spcBef>
                <a:spcPts val="0"/>
              </a:spcBef>
              <a:spcAft>
                <a:spcPts val="0"/>
              </a:spcAft>
              <a:buNone/>
            </a:pPr>
            <a:r>
              <a:rPr lang="en-GB">
                <a:solidFill>
                  <a:srgbClr val="000000"/>
                </a:solidFill>
              </a:rPr>
              <a:t>Autoxidation is the oxidation of a compound in air. In the presence of oxygen, ethers slowly autoxidize to form hydroperoxides and dialkyl peroxides. If heated, these peroxides may explode. Ethers should be in small quantities, kept in sealed containers, and used carefully.</a:t>
            </a:r>
          </a:p>
          <a:p>
            <a:pPr lvl="0">
              <a:spcBef>
                <a:spcPts val="0"/>
              </a:spcBef>
              <a:buNone/>
            </a:pPr>
            <a:endParaRPr/>
          </a:p>
        </p:txBody>
      </p:sp>
      <p:pic>
        <p:nvPicPr>
          <p:cNvPr id="193" name="Shape 193"/>
          <p:cNvPicPr preferRelativeResize="0"/>
          <p:nvPr/>
        </p:nvPicPr>
        <p:blipFill>
          <a:blip r:embed="rId3">
            <a:alphaModFix/>
          </a:blip>
          <a:stretch>
            <a:fillRect/>
          </a:stretch>
        </p:blipFill>
        <p:spPr>
          <a:xfrm>
            <a:off x="3037850" y="2914675"/>
            <a:ext cx="4017100" cy="2018024"/>
          </a:xfrm>
          <a:prstGeom prst="rect">
            <a:avLst/>
          </a:prstGeom>
          <a:noFill/>
          <a:ln>
            <a:noFill/>
          </a:ln>
        </p:spPr>
      </p:pic>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GB"/>
              <a:t>Members</a:t>
            </a:r>
          </a:p>
        </p:txBody>
      </p:sp>
      <p:sp>
        <p:nvSpPr>
          <p:cNvPr id="73" name="Shape 73"/>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GB"/>
              <a:t>Smita Jirayingcharoen (Mudmee)</a:t>
            </a:r>
          </a:p>
          <a:p>
            <a:pPr lvl="0">
              <a:spcBef>
                <a:spcPts val="0"/>
              </a:spcBef>
              <a:buNone/>
            </a:pPr>
            <a:r>
              <a:rPr lang="en-GB"/>
              <a:t>Pattraporn Kheerinpharadorn (BB)</a:t>
            </a:r>
          </a:p>
          <a:p>
            <a:pPr lvl="0">
              <a:spcBef>
                <a:spcPts val="0"/>
              </a:spcBef>
              <a:buNone/>
            </a:pPr>
            <a:r>
              <a:rPr lang="en-GB"/>
              <a:t>Sumanas Chamneandamrongkarn (Punpun)</a:t>
            </a:r>
          </a:p>
          <a:p>
            <a:pPr lvl="0">
              <a:spcBef>
                <a:spcPts val="0"/>
              </a:spcBef>
              <a:buNone/>
            </a:pPr>
            <a:r>
              <a:rPr lang="en-GB"/>
              <a:t>Vetaka Prajakchaikul (Ting-Ting)</a:t>
            </a:r>
          </a:p>
          <a:p>
            <a:pPr lvl="0">
              <a:spcBef>
                <a:spcPts val="0"/>
              </a:spcBef>
              <a:buNone/>
            </a:pPr>
            <a:r>
              <a:rPr lang="en-GB"/>
              <a:t>Sidaporn Muangsiri (Kaimod)</a:t>
            </a: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GB"/>
              <a:t>Function</a:t>
            </a:r>
          </a:p>
        </p:txBody>
      </p:sp>
      <p:sp>
        <p:nvSpPr>
          <p:cNvPr id="199" name="Shape 199"/>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indent="457200" rtl="0">
              <a:spcBef>
                <a:spcPts val="0"/>
              </a:spcBef>
              <a:spcAft>
                <a:spcPts val="800"/>
              </a:spcAft>
              <a:buNone/>
            </a:pPr>
            <a:r>
              <a:rPr lang="en-GB">
                <a:solidFill>
                  <a:srgbClr val="000000"/>
                </a:solidFill>
              </a:rPr>
              <a:t>Ethers used in pharmacology and medicine, especially for anaesthetics during 1800s. It can be used in an effective pain-relieving drug, and it is a primary ingredient in morphine. </a:t>
            </a:r>
          </a:p>
          <a:p>
            <a:pPr lvl="0" indent="457200" rtl="0">
              <a:spcBef>
                <a:spcPts val="0"/>
              </a:spcBef>
              <a:spcAft>
                <a:spcPts val="800"/>
              </a:spcAft>
              <a:buNone/>
            </a:pPr>
            <a:r>
              <a:rPr lang="en-GB">
                <a:solidFill>
                  <a:srgbClr val="000000"/>
                </a:solidFill>
              </a:rPr>
              <a:t>It can also used as a starter fluid for diesel engines and gasoline engines in cold weather. </a:t>
            </a:r>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Shape 204"/>
          <p:cNvSpPr txBox="1">
            <a:spLocks noGrp="1"/>
          </p:cNvSpPr>
          <p:nvPr>
            <p:ph type="title"/>
          </p:nvPr>
        </p:nvSpPr>
        <p:spPr>
          <a:xfrm>
            <a:off x="311700" y="1694425"/>
            <a:ext cx="8520600" cy="1513500"/>
          </a:xfrm>
          <a:prstGeom prst="rect">
            <a:avLst/>
          </a:prstGeom>
        </p:spPr>
        <p:txBody>
          <a:bodyPr lIns="91425" tIns="91425" rIns="91425" bIns="91425" anchor="ctr" anchorCtr="0">
            <a:noAutofit/>
          </a:bodyPr>
          <a:lstStyle/>
          <a:p>
            <a:pPr lvl="0">
              <a:spcBef>
                <a:spcPts val="0"/>
              </a:spcBef>
              <a:buNone/>
            </a:pPr>
            <a:r>
              <a:rPr lang="en-GB" sz="7200" b="1">
                <a:solidFill>
                  <a:srgbClr val="FF0000"/>
                </a:solidFill>
                <a:latin typeface="Times New Roman"/>
                <a:ea typeface="Times New Roman"/>
                <a:cs typeface="Times New Roman"/>
                <a:sym typeface="Times New Roman"/>
              </a:rPr>
              <a:t>Question?</a:t>
            </a:r>
          </a:p>
        </p:txBody>
      </p:sp>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1950250" y="1955325"/>
            <a:ext cx="6897600" cy="707400"/>
          </a:xfrm>
          <a:prstGeom prst="rect">
            <a:avLst/>
          </a:prstGeom>
        </p:spPr>
        <p:txBody>
          <a:bodyPr lIns="91425" tIns="91425" rIns="91425" bIns="91425" anchor="t" anchorCtr="0">
            <a:noAutofit/>
          </a:bodyPr>
          <a:lstStyle/>
          <a:p>
            <a:pPr lvl="0">
              <a:spcBef>
                <a:spcPts val="0"/>
              </a:spcBef>
              <a:buNone/>
            </a:pPr>
            <a:r>
              <a:rPr lang="en-GB"/>
              <a:t>What is the structure of Ether? </a:t>
            </a:r>
          </a:p>
        </p:txBody>
      </p: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GB" sz="3000">
                <a:solidFill>
                  <a:srgbClr val="FF0000"/>
                </a:solidFill>
                <a:latin typeface="Times New Roman"/>
                <a:ea typeface="Times New Roman"/>
                <a:cs typeface="Times New Roman"/>
                <a:sym typeface="Times New Roman"/>
              </a:rPr>
              <a:t>Which Structure is Ethers and Alcohols ?</a:t>
            </a:r>
          </a:p>
        </p:txBody>
      </p:sp>
      <p:sp>
        <p:nvSpPr>
          <p:cNvPr id="215" name="Shape 215"/>
          <p:cNvSpPr txBox="1">
            <a:spLocks noGrp="1"/>
          </p:cNvSpPr>
          <p:nvPr>
            <p:ph type="body" idx="1"/>
          </p:nvPr>
        </p:nvSpPr>
        <p:spPr>
          <a:xfrm>
            <a:off x="196275" y="1383000"/>
            <a:ext cx="8520600" cy="3760500"/>
          </a:xfrm>
          <a:prstGeom prst="rect">
            <a:avLst/>
          </a:prstGeom>
        </p:spPr>
        <p:txBody>
          <a:bodyPr lIns="91425" tIns="91425" rIns="91425" bIns="91425" anchor="t" anchorCtr="0">
            <a:noAutofit/>
          </a:bodyPr>
          <a:lstStyle/>
          <a:p>
            <a:pPr lvl="0">
              <a:spcBef>
                <a:spcPts val="0"/>
              </a:spcBef>
              <a:buClr>
                <a:schemeClr val="dk1"/>
              </a:buClr>
              <a:buSzPct val="61111"/>
              <a:buFont typeface="Arial"/>
              <a:buNone/>
            </a:pPr>
            <a:endParaRPr>
              <a:solidFill>
                <a:schemeClr val="dk1"/>
              </a:solidFill>
              <a:latin typeface="Times New Roman"/>
              <a:ea typeface="Times New Roman"/>
              <a:cs typeface="Times New Roman"/>
              <a:sym typeface="Times New Roman"/>
            </a:endParaRPr>
          </a:p>
          <a:p>
            <a:pPr lvl="0">
              <a:spcBef>
                <a:spcPts val="0"/>
              </a:spcBef>
              <a:buClr>
                <a:schemeClr val="dk1"/>
              </a:buClr>
              <a:buSzPct val="100000"/>
              <a:buFont typeface="Arial"/>
              <a:buNone/>
            </a:pPr>
            <a:endParaRPr sz="1100">
              <a:solidFill>
                <a:schemeClr val="dk1"/>
              </a:solidFill>
            </a:endParaRPr>
          </a:p>
          <a:p>
            <a:pPr lvl="0">
              <a:spcBef>
                <a:spcPts val="0"/>
              </a:spcBef>
              <a:buNone/>
            </a:pPr>
            <a:endParaRPr/>
          </a:p>
        </p:txBody>
      </p:sp>
      <p:pic>
        <p:nvPicPr>
          <p:cNvPr id="216" name="Shape 216"/>
          <p:cNvPicPr preferRelativeResize="0"/>
          <p:nvPr/>
        </p:nvPicPr>
        <p:blipFill>
          <a:blip r:embed="rId3">
            <a:alphaModFix/>
          </a:blip>
          <a:stretch>
            <a:fillRect/>
          </a:stretch>
        </p:blipFill>
        <p:spPr>
          <a:xfrm>
            <a:off x="689125" y="2002300"/>
            <a:ext cx="7534875" cy="782424"/>
          </a:xfrm>
          <a:prstGeom prst="rect">
            <a:avLst/>
          </a:prstGeom>
          <a:noFill/>
          <a:ln>
            <a:noFill/>
          </a:ln>
        </p:spPr>
      </p:pic>
    </p:spTree>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Shape 221"/>
          <p:cNvSpPr txBox="1">
            <a:spLocks noGrp="1"/>
          </p:cNvSpPr>
          <p:nvPr>
            <p:ph type="title"/>
          </p:nvPr>
        </p:nvSpPr>
        <p:spPr>
          <a:xfrm>
            <a:off x="311700" y="445025"/>
            <a:ext cx="8664600" cy="1437300"/>
          </a:xfrm>
          <a:prstGeom prst="rect">
            <a:avLst/>
          </a:prstGeom>
        </p:spPr>
        <p:txBody>
          <a:bodyPr lIns="91425" tIns="91425" rIns="91425" bIns="91425" anchor="t" anchorCtr="0">
            <a:noAutofit/>
          </a:bodyPr>
          <a:lstStyle/>
          <a:p>
            <a:pPr lvl="0" algn="l">
              <a:spcBef>
                <a:spcPts val="0"/>
              </a:spcBef>
              <a:buClr>
                <a:schemeClr val="dk1"/>
              </a:buClr>
              <a:buSzPct val="36666"/>
              <a:buFont typeface="Arial"/>
              <a:buNone/>
            </a:pPr>
            <a:r>
              <a:rPr lang="en-GB" sz="3000">
                <a:solidFill>
                  <a:srgbClr val="FF0000"/>
                </a:solidFill>
                <a:latin typeface="Times New Roman"/>
                <a:ea typeface="Times New Roman"/>
                <a:cs typeface="Times New Roman"/>
                <a:sym typeface="Times New Roman"/>
              </a:rPr>
              <a:t>What should you add to make ethane become ethanol of the name of the hydrocarbon ?</a:t>
            </a:r>
          </a:p>
        </p:txBody>
      </p:sp>
      <p:sp>
        <p:nvSpPr>
          <p:cNvPr id="222" name="Shape 222"/>
          <p:cNvSpPr txBox="1">
            <a:spLocks noGrp="1"/>
          </p:cNvSpPr>
          <p:nvPr>
            <p:ph type="body" idx="1"/>
          </p:nvPr>
        </p:nvSpPr>
        <p:spPr>
          <a:xfrm>
            <a:off x="455700" y="2334925"/>
            <a:ext cx="8520600" cy="3302700"/>
          </a:xfrm>
          <a:prstGeom prst="rect">
            <a:avLst/>
          </a:prstGeom>
        </p:spPr>
        <p:txBody>
          <a:bodyPr lIns="91425" tIns="91425" rIns="91425" bIns="91425" anchor="t" anchorCtr="0">
            <a:noAutofit/>
          </a:bodyPr>
          <a:lstStyle/>
          <a:p>
            <a:pPr lvl="0">
              <a:spcBef>
                <a:spcPts val="0"/>
              </a:spcBef>
              <a:buNone/>
            </a:pPr>
            <a:endParaRPr/>
          </a:p>
          <a:p>
            <a:pPr lvl="0">
              <a:spcBef>
                <a:spcPts val="0"/>
              </a:spcBef>
              <a:buNone/>
            </a:pPr>
            <a:endParaRPr/>
          </a:p>
        </p:txBody>
      </p:sp>
      <p:pic>
        <p:nvPicPr>
          <p:cNvPr id="223" name="Shape 223"/>
          <p:cNvPicPr preferRelativeResize="0"/>
          <p:nvPr/>
        </p:nvPicPr>
        <p:blipFill rotWithShape="1">
          <a:blip r:embed="rId3">
            <a:alphaModFix/>
          </a:blip>
          <a:srcRect l="2632" t="45455" r="59971" b="17702"/>
          <a:stretch/>
        </p:blipFill>
        <p:spPr>
          <a:xfrm>
            <a:off x="3105237" y="2149700"/>
            <a:ext cx="2564625" cy="1894950"/>
          </a:xfrm>
          <a:prstGeom prst="rect">
            <a:avLst/>
          </a:prstGeom>
          <a:noFill/>
          <a:ln>
            <a:noFill/>
          </a:ln>
        </p:spPr>
      </p:pic>
    </p:spTree>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1510275" y="1013075"/>
            <a:ext cx="9004500" cy="3447900"/>
          </a:xfrm>
          <a:prstGeom prst="rect">
            <a:avLst/>
          </a:prstGeom>
        </p:spPr>
        <p:txBody>
          <a:bodyPr lIns="91425" tIns="91425" rIns="91425" bIns="91425" anchor="t" anchorCtr="0">
            <a:noAutofit/>
          </a:bodyPr>
          <a:lstStyle/>
          <a:p>
            <a:pPr lvl="0">
              <a:spcBef>
                <a:spcPts val="0"/>
              </a:spcBef>
              <a:buNone/>
            </a:pPr>
            <a:r>
              <a:rPr lang="en-GB"/>
              <a:t>How many different types of Alcohol? </a:t>
            </a:r>
          </a:p>
          <a:p>
            <a:pPr lvl="0">
              <a:spcBef>
                <a:spcPts val="0"/>
              </a:spcBef>
              <a:buClr>
                <a:schemeClr val="dk1"/>
              </a:buClr>
              <a:buSzPct val="30555"/>
              <a:buFont typeface="Arial"/>
              <a:buNone/>
            </a:pPr>
            <a:r>
              <a:rPr lang="en-GB"/>
              <a:t>                 What are they?</a:t>
            </a:r>
            <a:r>
              <a:rPr lang="en-GB" sz="2400"/>
              <a:t> </a:t>
            </a:r>
            <a:r>
              <a:rPr lang="en-GB"/>
              <a:t> </a:t>
            </a:r>
          </a:p>
        </p:txBody>
      </p:sp>
    </p:spTree>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623400" y="1611025"/>
            <a:ext cx="8520600" cy="1665000"/>
          </a:xfrm>
          <a:prstGeom prst="rect">
            <a:avLst/>
          </a:prstGeom>
        </p:spPr>
        <p:txBody>
          <a:bodyPr lIns="91425" tIns="91425" rIns="91425" bIns="91425" anchor="t" anchorCtr="0">
            <a:noAutofit/>
          </a:bodyPr>
          <a:lstStyle/>
          <a:p>
            <a:pPr lvl="0" indent="457200" rtl="0">
              <a:lnSpc>
                <a:spcPct val="115000"/>
              </a:lnSpc>
              <a:spcBef>
                <a:spcPts val="0"/>
              </a:spcBef>
              <a:spcAft>
                <a:spcPts val="1600"/>
              </a:spcAft>
              <a:buNone/>
            </a:pPr>
            <a:r>
              <a:rPr lang="en-GB"/>
              <a:t>What is the compounds that have one or more   </a:t>
            </a:r>
          </a:p>
          <a:p>
            <a:pPr lvl="0" indent="457200">
              <a:lnSpc>
                <a:spcPct val="115000"/>
              </a:lnSpc>
              <a:spcBef>
                <a:spcPts val="0"/>
              </a:spcBef>
              <a:spcAft>
                <a:spcPts val="1600"/>
              </a:spcAft>
              <a:buNone/>
            </a:pPr>
            <a:r>
              <a:rPr lang="en-GB"/>
              <a:t>hydrogen atoms in an alkane?</a:t>
            </a:r>
          </a:p>
        </p:txBody>
      </p:sp>
    </p:spTree>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824625" y="2104075"/>
            <a:ext cx="8520600" cy="707400"/>
          </a:xfrm>
          <a:prstGeom prst="rect">
            <a:avLst/>
          </a:prstGeom>
        </p:spPr>
        <p:txBody>
          <a:bodyPr lIns="91425" tIns="91425" rIns="91425" bIns="91425" anchor="t" anchorCtr="0">
            <a:noAutofit/>
          </a:bodyPr>
          <a:lstStyle/>
          <a:p>
            <a:pPr lvl="0">
              <a:spcBef>
                <a:spcPts val="0"/>
              </a:spcBef>
              <a:buNone/>
            </a:pPr>
            <a:r>
              <a:rPr lang="en-GB"/>
              <a:t>What are the benefit of Alcohol and Ether?</a:t>
            </a:r>
          </a:p>
        </p:txBody>
      </p:sp>
    </p:spTree>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GB"/>
              <a:t>References</a:t>
            </a:r>
          </a:p>
        </p:txBody>
      </p:sp>
      <p:sp>
        <p:nvSpPr>
          <p:cNvPr id="244" name="Shape 244"/>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0" lvl="0" indent="0" rtl="0">
              <a:spcBef>
                <a:spcPts val="0"/>
              </a:spcBef>
              <a:buNone/>
            </a:pPr>
            <a:r>
              <a:rPr lang="en-GB">
                <a:solidFill>
                  <a:srgbClr val="434343"/>
                </a:solidFill>
              </a:rPr>
              <a:t>Reusch, W. (n.d.). Nomenclature of Ethers. Retrived from </a:t>
            </a:r>
          </a:p>
          <a:p>
            <a:pPr marL="457200" lvl="0" indent="0" rtl="0">
              <a:spcBef>
                <a:spcPts val="0"/>
              </a:spcBef>
              <a:buNone/>
            </a:pPr>
            <a:r>
              <a:rPr lang="en-GB" u="sng">
                <a:solidFill>
                  <a:schemeClr val="accent5"/>
                </a:solidFill>
                <a:hlinkClick r:id="rId3"/>
              </a:rPr>
              <a:t>http://chemwiki.ucdavis.edu/Core/Organic_Chemistry/Ethers/Nomenclature_of_Ethers</a:t>
            </a:r>
          </a:p>
          <a:p>
            <a:pPr lvl="0">
              <a:spcBef>
                <a:spcPts val="0"/>
              </a:spcBef>
              <a:buNone/>
            </a:pPr>
            <a:r>
              <a:rPr lang="en-GB">
                <a:solidFill>
                  <a:srgbClr val="666666"/>
                </a:solidFill>
              </a:rPr>
              <a:t>Reusch, W. (2013, May). Reactions of Ethers. Retrieved from</a:t>
            </a:r>
          </a:p>
          <a:p>
            <a:pPr lvl="0" indent="457200" rtl="0">
              <a:spcBef>
                <a:spcPts val="0"/>
              </a:spcBef>
              <a:buNone/>
            </a:pPr>
            <a:r>
              <a:rPr lang="en-GB" u="sng">
                <a:solidFill>
                  <a:schemeClr val="hlink"/>
                </a:solidFill>
                <a:hlinkClick r:id="rId4"/>
              </a:rPr>
              <a:t>https://www2.chemistry.msu.edu/faculty/reusch/virttxtjml/alcohol2.htm</a:t>
            </a:r>
          </a:p>
          <a:p>
            <a:pPr lvl="0">
              <a:spcBef>
                <a:spcPts val="0"/>
              </a:spcBef>
              <a:buNone/>
            </a:pPr>
            <a:r>
              <a:rPr lang="en-GB">
                <a:solidFill>
                  <a:srgbClr val="666666"/>
                </a:solidFill>
              </a:rPr>
              <a:t>Clark, J. (2015, October). Introducing Alcohols. Retrived from </a:t>
            </a:r>
          </a:p>
          <a:p>
            <a:pPr lvl="0" indent="387350" rtl="0">
              <a:spcBef>
                <a:spcPts val="0"/>
              </a:spcBef>
              <a:buClr>
                <a:schemeClr val="dk1"/>
              </a:buClr>
              <a:buSzPct val="61111"/>
              <a:buFont typeface="Arial"/>
              <a:buNone/>
            </a:pPr>
            <a:r>
              <a:rPr lang="en-GB" u="sng">
                <a:solidFill>
                  <a:schemeClr val="accent5"/>
                </a:solidFill>
                <a:hlinkClick r:id="rId5"/>
              </a:rPr>
              <a:t>http://www.chemguide.co.uk/organicprops/alcohols/background.html</a:t>
            </a:r>
          </a:p>
        </p:txBody>
      </p:sp>
    </p:spTree>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Clr>
                <a:schemeClr val="dk1"/>
              </a:buClr>
              <a:buSzPct val="30555"/>
              <a:buFont typeface="Arial"/>
              <a:buNone/>
            </a:pPr>
            <a:r>
              <a:rPr lang="en-GB"/>
              <a:t>References</a:t>
            </a:r>
          </a:p>
        </p:txBody>
      </p:sp>
      <p:sp>
        <p:nvSpPr>
          <p:cNvPr id="250" name="Shape 250"/>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0" lvl="0" indent="-69850" rtl="0">
              <a:spcBef>
                <a:spcPts val="0"/>
              </a:spcBef>
              <a:buClr>
                <a:schemeClr val="dk1"/>
              </a:buClr>
              <a:buSzPct val="61111"/>
              <a:buFont typeface="Arial"/>
              <a:buNone/>
            </a:pPr>
            <a:r>
              <a:rPr lang="en-GB"/>
              <a:t>Fitzgerald, G. F. (1890). The Ether and Its Functions. Retrived from </a:t>
            </a:r>
          </a:p>
          <a:p>
            <a:pPr marL="0" lvl="0" indent="387350" rtl="0">
              <a:spcBef>
                <a:spcPts val="0"/>
              </a:spcBef>
              <a:buClr>
                <a:schemeClr val="dk1"/>
              </a:buClr>
              <a:buSzPct val="61111"/>
              <a:buFont typeface="Arial"/>
              <a:buNone/>
            </a:pPr>
            <a:r>
              <a:rPr lang="en-GB" u="sng">
                <a:solidFill>
                  <a:schemeClr val="hlink"/>
                </a:solidFill>
                <a:hlinkClick r:id="rId3"/>
              </a:rPr>
              <a:t>http://www.svpvril.com/fitzether.html</a:t>
            </a:r>
          </a:p>
          <a:p>
            <a:pPr marL="0" lvl="0" indent="-69850" rtl="0">
              <a:spcBef>
                <a:spcPts val="0"/>
              </a:spcBef>
              <a:buClr>
                <a:schemeClr val="dk1"/>
              </a:buClr>
              <a:buSzPct val="61111"/>
              <a:buFont typeface="Arial"/>
              <a:buNone/>
            </a:pPr>
            <a:r>
              <a:rPr lang="en-GB"/>
              <a:t>Wade, L. G. (n.d.). Ether. Retrieved from </a:t>
            </a:r>
          </a:p>
          <a:p>
            <a:pPr marL="0" lvl="0" indent="387350" rtl="0">
              <a:spcBef>
                <a:spcPts val="0"/>
              </a:spcBef>
              <a:buClr>
                <a:schemeClr val="dk1"/>
              </a:buClr>
              <a:buSzPct val="61111"/>
              <a:buFont typeface="Arial"/>
              <a:buNone/>
            </a:pPr>
            <a:r>
              <a:rPr lang="en-GB" u="sng">
                <a:solidFill>
                  <a:schemeClr val="hlink"/>
                </a:solidFill>
                <a:hlinkClick r:id="rId4"/>
              </a:rPr>
              <a:t>http://global.britannica.com/science/ether-chemical-compound</a:t>
            </a:r>
          </a:p>
          <a:p>
            <a:pPr lvl="0">
              <a:spcBef>
                <a:spcPts val="0"/>
              </a:spcBef>
              <a:buClr>
                <a:schemeClr val="dk1"/>
              </a:buClr>
              <a:buSzPct val="61111"/>
              <a:buFont typeface="Arial"/>
              <a:buNone/>
            </a:pPr>
            <a:r>
              <a:rPr lang="en-GB"/>
              <a:t>Clark, J. (2012, November). The Names of Organic Compounds. Retrieved from </a:t>
            </a:r>
          </a:p>
          <a:p>
            <a:pPr lvl="0" indent="457200" rtl="0">
              <a:spcBef>
                <a:spcPts val="0"/>
              </a:spcBef>
              <a:buNone/>
            </a:pPr>
            <a:r>
              <a:rPr lang="en-GB" u="sng">
                <a:solidFill>
                  <a:schemeClr val="accent5"/>
                </a:solidFill>
                <a:hlinkClick r:id="rId5"/>
              </a:rPr>
              <a:t>http://www.chemguide.co.uk/basicorg/conventions/names.html#top</a:t>
            </a:r>
          </a:p>
          <a:p>
            <a:pPr marL="0" lvl="0" indent="0" rtl="0">
              <a:spcBef>
                <a:spcPts val="0"/>
              </a:spcBef>
              <a:buNone/>
            </a:pPr>
            <a:endParaRPr/>
          </a:p>
          <a:p>
            <a:pPr lvl="0">
              <a:spcBef>
                <a:spcPts val="0"/>
              </a:spcBef>
              <a:buNone/>
            </a:pPr>
            <a:endParaRPr>
              <a:solidFill>
                <a:srgbClr val="000000"/>
              </a:solidFill>
            </a:endParaRPr>
          </a:p>
          <a:p>
            <a:pPr lvl="0">
              <a:spcBef>
                <a:spcPts val="0"/>
              </a:spcBef>
              <a:buClr>
                <a:schemeClr val="dk1"/>
              </a:buClr>
              <a:buSzPct val="61111"/>
              <a:buFont typeface="Arial"/>
              <a:buNone/>
            </a:pPr>
            <a:endParaRPr/>
          </a:p>
          <a:p>
            <a:pPr lvl="0">
              <a:spcBef>
                <a:spcPts val="0"/>
              </a:spcBef>
              <a:buClr>
                <a:schemeClr val="dk1"/>
              </a:buClr>
              <a:buSzPct val="61111"/>
              <a:buFont typeface="Arial"/>
              <a:buNone/>
            </a:pPr>
            <a:endParaRPr/>
          </a:p>
          <a:p>
            <a:pPr lvl="0">
              <a:spcBef>
                <a:spcPts val="0"/>
              </a:spcBef>
              <a:buNone/>
            </a:pP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GB"/>
              <a:t>Alcohol</a:t>
            </a:r>
          </a:p>
        </p:txBody>
      </p:sp>
      <p:sp>
        <p:nvSpPr>
          <p:cNvPr id="79" name="Shape 79"/>
          <p:cNvSpPr txBox="1">
            <a:spLocks noGrp="1"/>
          </p:cNvSpPr>
          <p:nvPr>
            <p:ph type="body" idx="1"/>
          </p:nvPr>
        </p:nvSpPr>
        <p:spPr>
          <a:xfrm>
            <a:off x="311700" y="1144475"/>
            <a:ext cx="8520600" cy="3416400"/>
          </a:xfrm>
          <a:prstGeom prst="rect">
            <a:avLst/>
          </a:prstGeom>
        </p:spPr>
        <p:txBody>
          <a:bodyPr lIns="91425" tIns="91425" rIns="91425" bIns="91425" anchor="t" anchorCtr="0">
            <a:noAutofit/>
          </a:bodyPr>
          <a:lstStyle/>
          <a:p>
            <a:pPr lvl="0" indent="457200" rtl="0">
              <a:spcBef>
                <a:spcPts val="0"/>
              </a:spcBef>
              <a:buNone/>
            </a:pPr>
            <a:r>
              <a:rPr lang="en-GB"/>
              <a:t>Alcohols are compounds that have one or more hydrogen atoms in an alkane. They have been replaced by an -OH group. </a:t>
            </a: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p:txBody>
      </p:sp>
      <p:pic>
        <p:nvPicPr>
          <p:cNvPr id="80" name="Shape 80"/>
          <p:cNvPicPr preferRelativeResize="0"/>
          <p:nvPr/>
        </p:nvPicPr>
        <p:blipFill>
          <a:blip r:embed="rId3">
            <a:alphaModFix/>
          </a:blip>
          <a:stretch>
            <a:fillRect/>
          </a:stretch>
        </p:blipFill>
        <p:spPr>
          <a:xfrm>
            <a:off x="2684987" y="2078049"/>
            <a:ext cx="3214324" cy="2580625"/>
          </a:xfrm>
          <a:prstGeom prst="rect">
            <a:avLst/>
          </a:prstGeom>
          <a:noFill/>
          <a:ln>
            <a:noFill/>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430775"/>
            <a:ext cx="8520600" cy="707400"/>
          </a:xfrm>
          <a:prstGeom prst="rect">
            <a:avLst/>
          </a:prstGeom>
        </p:spPr>
        <p:txBody>
          <a:bodyPr lIns="91425" tIns="91425" rIns="91425" bIns="91425" anchor="t" anchorCtr="0">
            <a:noAutofit/>
          </a:bodyPr>
          <a:lstStyle/>
          <a:p>
            <a:pPr lvl="0">
              <a:spcBef>
                <a:spcPts val="0"/>
              </a:spcBef>
              <a:buClr>
                <a:schemeClr val="dk1"/>
              </a:buClr>
              <a:buSzPct val="30555"/>
              <a:buFont typeface="Arial"/>
              <a:buNone/>
            </a:pPr>
            <a:r>
              <a:rPr lang="en-GB"/>
              <a:t>The different types of Alcohol</a:t>
            </a:r>
          </a:p>
          <a:p>
            <a:pPr lvl="0">
              <a:spcBef>
                <a:spcPts val="0"/>
              </a:spcBef>
              <a:buNone/>
            </a:pPr>
            <a:endParaRPr/>
          </a:p>
        </p:txBody>
      </p:sp>
      <p:sp>
        <p:nvSpPr>
          <p:cNvPr id="86" name="Shape 86"/>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indent="457200" rtl="0">
              <a:spcBef>
                <a:spcPts val="0"/>
              </a:spcBef>
              <a:buNone/>
            </a:pPr>
            <a:r>
              <a:rPr lang="en-GB"/>
              <a:t>Alcohol’s classes depend on the position of -OH group on the carbon atom’s chain.</a:t>
            </a:r>
          </a:p>
          <a:p>
            <a:pPr marL="457200" lvl="0" indent="-228600" rtl="0">
              <a:spcBef>
                <a:spcPts val="0"/>
              </a:spcBef>
              <a:buChar char="-"/>
            </a:pPr>
            <a:r>
              <a:rPr lang="en-GB"/>
              <a:t>Primary Alcohol</a:t>
            </a:r>
          </a:p>
          <a:p>
            <a:pPr marL="457200" lvl="0" indent="-228600" rtl="0">
              <a:spcBef>
                <a:spcPts val="0"/>
              </a:spcBef>
              <a:buChar char="-"/>
            </a:pPr>
            <a:r>
              <a:rPr lang="en-GB"/>
              <a:t>Secondary Alcohol</a:t>
            </a:r>
          </a:p>
          <a:p>
            <a:pPr marL="457200" lvl="0" indent="-228600">
              <a:spcBef>
                <a:spcPts val="0"/>
              </a:spcBef>
              <a:buChar char="-"/>
            </a:pPr>
            <a:r>
              <a:rPr lang="en-GB"/>
              <a:t>Tertiary Alcohol</a:t>
            </a:r>
          </a:p>
        </p:txBody>
      </p:sp>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GB"/>
              <a:t>Alcohol</a:t>
            </a:r>
          </a:p>
        </p:txBody>
      </p:sp>
      <p:sp>
        <p:nvSpPr>
          <p:cNvPr id="92" name="Shape 92"/>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marL="0" lvl="0" indent="0" rtl="0">
              <a:spcBef>
                <a:spcPts val="0"/>
              </a:spcBef>
              <a:buNone/>
            </a:pPr>
            <a:r>
              <a:rPr lang="en-GB" u="sng"/>
              <a:t>Primary Alcohol</a:t>
            </a:r>
          </a:p>
          <a:p>
            <a:pPr marL="0" lvl="0" indent="457200">
              <a:spcBef>
                <a:spcPts val="0"/>
              </a:spcBef>
              <a:buNone/>
            </a:pPr>
            <a:r>
              <a:rPr lang="en-GB"/>
              <a:t>A primary alcohol, the carbon which contains -OH group, attaches with one alkyl group.</a:t>
            </a:r>
          </a:p>
        </p:txBody>
      </p:sp>
      <p:pic>
        <p:nvPicPr>
          <p:cNvPr id="93" name="Shape 93"/>
          <p:cNvPicPr preferRelativeResize="0"/>
          <p:nvPr/>
        </p:nvPicPr>
        <p:blipFill>
          <a:blip r:embed="rId3">
            <a:alphaModFix/>
          </a:blip>
          <a:stretch>
            <a:fillRect/>
          </a:stretch>
        </p:blipFill>
        <p:spPr>
          <a:xfrm>
            <a:off x="2140725" y="2999525"/>
            <a:ext cx="5054600" cy="774700"/>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Clr>
                <a:schemeClr val="dk1"/>
              </a:buClr>
              <a:buSzPct val="30555"/>
              <a:buFont typeface="Arial"/>
              <a:buNone/>
            </a:pPr>
            <a:r>
              <a:rPr lang="en-GB"/>
              <a:t>Alcohol</a:t>
            </a:r>
          </a:p>
        </p:txBody>
      </p:sp>
      <p:sp>
        <p:nvSpPr>
          <p:cNvPr id="99" name="Shape 99"/>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a:spcBef>
                <a:spcPts val="0"/>
              </a:spcBef>
              <a:buNone/>
            </a:pPr>
            <a:r>
              <a:rPr lang="en-GB" u="sng"/>
              <a:t>Secondary alcohol</a:t>
            </a:r>
          </a:p>
          <a:p>
            <a:pPr lvl="0" indent="457200" rtl="0">
              <a:spcBef>
                <a:spcPts val="0"/>
              </a:spcBef>
              <a:buNone/>
            </a:pPr>
            <a:r>
              <a:rPr lang="en-GB"/>
              <a:t>A secondary alcohol, the carbon which contains -OH group, attaches with two alkyl groups.</a:t>
            </a:r>
          </a:p>
          <a:p>
            <a:pPr lvl="0" indent="387350">
              <a:spcBef>
                <a:spcPts val="0"/>
              </a:spcBef>
              <a:buClr>
                <a:schemeClr val="dk1"/>
              </a:buClr>
              <a:buSzPct val="61111"/>
              <a:buFont typeface="Arial"/>
              <a:buNone/>
            </a:pPr>
            <a:endParaRPr/>
          </a:p>
        </p:txBody>
      </p:sp>
      <p:pic>
        <p:nvPicPr>
          <p:cNvPr id="100" name="Shape 100"/>
          <p:cNvPicPr preferRelativeResize="0"/>
          <p:nvPr/>
        </p:nvPicPr>
        <p:blipFill>
          <a:blip r:embed="rId3">
            <a:alphaModFix/>
          </a:blip>
          <a:stretch>
            <a:fillRect/>
          </a:stretch>
        </p:blipFill>
        <p:spPr>
          <a:xfrm>
            <a:off x="2101850" y="2906175"/>
            <a:ext cx="4940300" cy="1016000"/>
          </a:xfrm>
          <a:prstGeom prst="rect">
            <a:avLst/>
          </a:prstGeom>
          <a:noFill/>
          <a:ln>
            <a:noFill/>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GB"/>
              <a:t>Alcohol</a:t>
            </a:r>
          </a:p>
        </p:txBody>
      </p:sp>
      <p:sp>
        <p:nvSpPr>
          <p:cNvPr id="106" name="Shape 106"/>
          <p:cNvSpPr txBox="1">
            <a:spLocks noGrp="1"/>
          </p:cNvSpPr>
          <p:nvPr>
            <p:ph type="body" idx="1"/>
          </p:nvPr>
        </p:nvSpPr>
        <p:spPr>
          <a:xfrm>
            <a:off x="311700" y="1266325"/>
            <a:ext cx="8520600" cy="3302700"/>
          </a:xfrm>
          <a:prstGeom prst="rect">
            <a:avLst/>
          </a:prstGeom>
        </p:spPr>
        <p:txBody>
          <a:bodyPr lIns="91425" tIns="91425" rIns="91425" bIns="91425" anchor="t" anchorCtr="0">
            <a:noAutofit/>
          </a:bodyPr>
          <a:lstStyle/>
          <a:p>
            <a:pPr lvl="0" rtl="0">
              <a:spcBef>
                <a:spcPts val="0"/>
              </a:spcBef>
              <a:buNone/>
            </a:pPr>
            <a:r>
              <a:rPr lang="en-GB" u="sng"/>
              <a:t>Tertiary Alcohol</a:t>
            </a:r>
          </a:p>
          <a:p>
            <a:pPr lvl="0" indent="457200" rtl="0">
              <a:spcBef>
                <a:spcPts val="0"/>
              </a:spcBef>
              <a:buNone/>
            </a:pPr>
            <a:r>
              <a:rPr lang="en-GB"/>
              <a:t>A tertiary alcohol, the carbon which contains -OH group, attaches with three alkyl groups</a:t>
            </a:r>
          </a:p>
          <a:p>
            <a:pPr lvl="0" indent="387350">
              <a:spcBef>
                <a:spcPts val="0"/>
              </a:spcBef>
              <a:buClr>
                <a:schemeClr val="dk1"/>
              </a:buClr>
              <a:buSzPct val="61111"/>
              <a:buFont typeface="Arial"/>
              <a:buNone/>
            </a:pPr>
            <a:endParaRPr/>
          </a:p>
        </p:txBody>
      </p:sp>
      <p:pic>
        <p:nvPicPr>
          <p:cNvPr id="107" name="Shape 107"/>
          <p:cNvPicPr preferRelativeResize="0"/>
          <p:nvPr/>
        </p:nvPicPr>
        <p:blipFill>
          <a:blip r:embed="rId3">
            <a:alphaModFix/>
          </a:blip>
          <a:stretch>
            <a:fillRect/>
          </a:stretch>
        </p:blipFill>
        <p:spPr>
          <a:xfrm>
            <a:off x="2738150" y="2514125"/>
            <a:ext cx="3327400" cy="1219200"/>
          </a:xfrm>
          <a:prstGeom prst="rect">
            <a:avLst/>
          </a:prstGeom>
          <a:noFill/>
          <a:ln>
            <a:noFill/>
          </a:ln>
        </p:spPr>
      </p:pic>
      <p:sp>
        <p:nvSpPr>
          <p:cNvPr id="108" name="Shape 108"/>
          <p:cNvSpPr txBox="1"/>
          <p:nvPr/>
        </p:nvSpPr>
        <p:spPr>
          <a:xfrm>
            <a:off x="3130875" y="2722550"/>
            <a:ext cx="3000000" cy="3000000"/>
          </a:xfrm>
          <a:prstGeom prst="rect">
            <a:avLst/>
          </a:prstGeom>
          <a:noFill/>
          <a:ln>
            <a:noFill/>
          </a:ln>
        </p:spPr>
        <p:txBody>
          <a:bodyPr lIns="91425" tIns="91425" rIns="91425" bIns="91425" anchor="ctr" anchorCtr="0">
            <a:noAutofit/>
          </a:bodyPr>
          <a:lstStyle/>
          <a:p>
            <a:pPr lvl="0" rtl="0">
              <a:spcBef>
                <a:spcPts val="0"/>
              </a:spcBef>
              <a:buNone/>
            </a:pPr>
            <a:endParaRP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a:spcBef>
                <a:spcPts val="0"/>
              </a:spcBef>
              <a:buNone/>
            </a:pPr>
            <a:r>
              <a:rPr lang="en-GB"/>
              <a:t>How to name</a:t>
            </a:r>
          </a:p>
        </p:txBody>
      </p:sp>
      <p:sp>
        <p:nvSpPr>
          <p:cNvPr id="114" name="Shape 114"/>
          <p:cNvSpPr txBox="1">
            <a:spLocks noGrp="1"/>
          </p:cNvSpPr>
          <p:nvPr>
            <p:ph type="body" idx="1"/>
          </p:nvPr>
        </p:nvSpPr>
        <p:spPr>
          <a:xfrm>
            <a:off x="311700" y="1053925"/>
            <a:ext cx="8520600" cy="3963300"/>
          </a:xfrm>
          <a:prstGeom prst="rect">
            <a:avLst/>
          </a:prstGeom>
        </p:spPr>
        <p:txBody>
          <a:bodyPr lIns="91425" tIns="91425" rIns="91425" bIns="91425" anchor="t" anchorCtr="0">
            <a:noAutofit/>
          </a:bodyPr>
          <a:lstStyle/>
          <a:p>
            <a:pPr marL="457200" lvl="0" indent="-228600" rtl="0">
              <a:spcBef>
                <a:spcPts val="0"/>
              </a:spcBef>
              <a:buChar char="-"/>
            </a:pPr>
            <a:r>
              <a:rPr lang="en-GB"/>
              <a:t>Counting the carbon atom</a:t>
            </a:r>
          </a:p>
          <a:p>
            <a:pPr lvl="0" rtl="0">
              <a:spcBef>
                <a:spcPts val="0"/>
              </a:spcBef>
              <a:buNone/>
            </a:pPr>
            <a:endParaRP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a:p>
            <a:pPr lvl="0">
              <a:spcBef>
                <a:spcPts val="0"/>
              </a:spcBef>
              <a:buNone/>
            </a:pPr>
            <a:endParaRPr/>
          </a:p>
        </p:txBody>
      </p:sp>
      <p:graphicFrame>
        <p:nvGraphicFramePr>
          <p:cNvPr id="115" name="Shape 115"/>
          <p:cNvGraphicFramePr/>
          <p:nvPr/>
        </p:nvGraphicFramePr>
        <p:xfrm>
          <a:off x="1120525" y="1662175"/>
          <a:ext cx="3000000" cy="3000000"/>
        </p:xfrm>
        <a:graphic>
          <a:graphicData uri="http://schemas.openxmlformats.org/drawingml/2006/table">
            <a:tbl>
              <a:tblPr>
                <a:noFill/>
                <a:tableStyleId>{F34FE16B-1585-4EB2-9714-0722B4F6677E}</a:tableStyleId>
              </a:tblPr>
              <a:tblGrid>
                <a:gridCol w="3619500"/>
                <a:gridCol w="3619500"/>
              </a:tblGrid>
              <a:tr h="381000">
                <a:tc>
                  <a:txBody>
                    <a:bodyPr/>
                    <a:lstStyle/>
                    <a:p>
                      <a:pPr lvl="0" algn="ctr">
                        <a:spcBef>
                          <a:spcPts val="0"/>
                        </a:spcBef>
                        <a:buNone/>
                      </a:pPr>
                      <a:r>
                        <a:rPr lang="en-GB"/>
                        <a:t>Code</a:t>
                      </a:r>
                    </a:p>
                  </a:txBody>
                  <a:tcPr marL="91425" marR="91425" marT="91425" marB="91425">
                    <a:solidFill>
                      <a:schemeClr val="dk1"/>
                    </a:solidFill>
                  </a:tcPr>
                </a:tc>
                <a:tc>
                  <a:txBody>
                    <a:bodyPr/>
                    <a:lstStyle/>
                    <a:p>
                      <a:pPr lvl="0" algn="ctr">
                        <a:spcBef>
                          <a:spcPts val="0"/>
                        </a:spcBef>
                        <a:buNone/>
                      </a:pPr>
                      <a:r>
                        <a:rPr lang="en-GB"/>
                        <a:t>No of Carbons</a:t>
                      </a:r>
                    </a:p>
                  </a:txBody>
                  <a:tcPr marL="91425" marR="91425" marT="91425" marB="91425">
                    <a:solidFill>
                      <a:srgbClr val="FF9800">
                        <a:alpha val="62769"/>
                      </a:srgbClr>
                    </a:solidFill>
                  </a:tcPr>
                </a:tc>
              </a:tr>
              <a:tr h="381000">
                <a:tc>
                  <a:txBody>
                    <a:bodyPr/>
                    <a:lstStyle/>
                    <a:p>
                      <a:pPr lvl="0" algn="ctr">
                        <a:spcBef>
                          <a:spcPts val="0"/>
                        </a:spcBef>
                        <a:buNone/>
                      </a:pPr>
                      <a:r>
                        <a:rPr lang="en-GB"/>
                        <a:t>meth</a:t>
                      </a:r>
                    </a:p>
                  </a:txBody>
                  <a:tcPr marL="91425" marR="91425" marT="91425" marB="91425"/>
                </a:tc>
                <a:tc>
                  <a:txBody>
                    <a:bodyPr/>
                    <a:lstStyle/>
                    <a:p>
                      <a:pPr lvl="0" algn="ctr">
                        <a:spcBef>
                          <a:spcPts val="0"/>
                        </a:spcBef>
                        <a:buNone/>
                      </a:pPr>
                      <a:r>
                        <a:rPr lang="en-GB"/>
                        <a:t>1</a:t>
                      </a:r>
                    </a:p>
                  </a:txBody>
                  <a:tcPr marL="91425" marR="91425" marT="91425" marB="91425"/>
                </a:tc>
              </a:tr>
              <a:tr h="381000">
                <a:tc>
                  <a:txBody>
                    <a:bodyPr/>
                    <a:lstStyle/>
                    <a:p>
                      <a:pPr lvl="0" algn="ctr">
                        <a:spcBef>
                          <a:spcPts val="0"/>
                        </a:spcBef>
                        <a:buNone/>
                      </a:pPr>
                      <a:r>
                        <a:rPr lang="en-GB"/>
                        <a:t>eth</a:t>
                      </a:r>
                    </a:p>
                  </a:txBody>
                  <a:tcPr marL="91425" marR="91425" marT="91425" marB="91425"/>
                </a:tc>
                <a:tc>
                  <a:txBody>
                    <a:bodyPr/>
                    <a:lstStyle/>
                    <a:p>
                      <a:pPr lvl="0" algn="ctr">
                        <a:spcBef>
                          <a:spcPts val="0"/>
                        </a:spcBef>
                        <a:buNone/>
                      </a:pPr>
                      <a:r>
                        <a:rPr lang="en-GB"/>
                        <a:t>2</a:t>
                      </a:r>
                    </a:p>
                  </a:txBody>
                  <a:tcPr marL="91425" marR="91425" marT="91425" marB="91425"/>
                </a:tc>
              </a:tr>
              <a:tr h="381000">
                <a:tc>
                  <a:txBody>
                    <a:bodyPr/>
                    <a:lstStyle/>
                    <a:p>
                      <a:pPr lvl="0" algn="ctr">
                        <a:spcBef>
                          <a:spcPts val="0"/>
                        </a:spcBef>
                        <a:buNone/>
                      </a:pPr>
                      <a:r>
                        <a:rPr lang="en-GB"/>
                        <a:t>prop</a:t>
                      </a:r>
                    </a:p>
                  </a:txBody>
                  <a:tcPr marL="91425" marR="91425" marT="91425" marB="91425"/>
                </a:tc>
                <a:tc>
                  <a:txBody>
                    <a:bodyPr/>
                    <a:lstStyle/>
                    <a:p>
                      <a:pPr lvl="0" algn="ctr">
                        <a:spcBef>
                          <a:spcPts val="0"/>
                        </a:spcBef>
                        <a:buNone/>
                      </a:pPr>
                      <a:r>
                        <a:rPr lang="en-GB"/>
                        <a:t>3</a:t>
                      </a:r>
                    </a:p>
                  </a:txBody>
                  <a:tcPr marL="91425" marR="91425" marT="91425" marB="91425"/>
                </a:tc>
              </a:tr>
              <a:tr h="381000">
                <a:tc>
                  <a:txBody>
                    <a:bodyPr/>
                    <a:lstStyle/>
                    <a:p>
                      <a:pPr lvl="0" algn="ctr">
                        <a:spcBef>
                          <a:spcPts val="0"/>
                        </a:spcBef>
                        <a:buNone/>
                      </a:pPr>
                      <a:r>
                        <a:rPr lang="en-GB"/>
                        <a:t>but</a:t>
                      </a:r>
                    </a:p>
                  </a:txBody>
                  <a:tcPr marL="91425" marR="91425" marT="91425" marB="91425"/>
                </a:tc>
                <a:tc>
                  <a:txBody>
                    <a:bodyPr/>
                    <a:lstStyle/>
                    <a:p>
                      <a:pPr lvl="0" algn="ctr">
                        <a:spcBef>
                          <a:spcPts val="0"/>
                        </a:spcBef>
                        <a:buNone/>
                      </a:pPr>
                      <a:r>
                        <a:rPr lang="en-GB"/>
                        <a:t>4</a:t>
                      </a:r>
                    </a:p>
                  </a:txBody>
                  <a:tcPr marL="91425" marR="91425" marT="91425" marB="91425"/>
                </a:tc>
              </a:tr>
              <a:tr h="381000">
                <a:tc>
                  <a:txBody>
                    <a:bodyPr/>
                    <a:lstStyle/>
                    <a:p>
                      <a:pPr lvl="0" algn="ctr">
                        <a:spcBef>
                          <a:spcPts val="0"/>
                        </a:spcBef>
                        <a:buNone/>
                      </a:pPr>
                      <a:r>
                        <a:rPr lang="en-GB"/>
                        <a:t>pent</a:t>
                      </a:r>
                    </a:p>
                  </a:txBody>
                  <a:tcPr marL="91425" marR="91425" marT="91425" marB="91425"/>
                </a:tc>
                <a:tc>
                  <a:txBody>
                    <a:bodyPr/>
                    <a:lstStyle/>
                    <a:p>
                      <a:pPr lvl="0" algn="ctr">
                        <a:spcBef>
                          <a:spcPts val="0"/>
                        </a:spcBef>
                        <a:buNone/>
                      </a:pPr>
                      <a:r>
                        <a:rPr lang="en-GB"/>
                        <a:t>5</a:t>
                      </a:r>
                    </a:p>
                  </a:txBody>
                  <a:tcPr marL="91425" marR="91425" marT="91425" marB="91425"/>
                </a:tc>
              </a:tr>
              <a:tr h="381000">
                <a:tc>
                  <a:txBody>
                    <a:bodyPr/>
                    <a:lstStyle/>
                    <a:p>
                      <a:pPr lvl="0" algn="ctr">
                        <a:spcBef>
                          <a:spcPts val="0"/>
                        </a:spcBef>
                        <a:buNone/>
                      </a:pPr>
                      <a:r>
                        <a:rPr lang="en-GB"/>
                        <a:t>hex</a:t>
                      </a:r>
                    </a:p>
                  </a:txBody>
                  <a:tcPr marL="91425" marR="91425" marT="91425" marB="91425"/>
                </a:tc>
                <a:tc>
                  <a:txBody>
                    <a:bodyPr/>
                    <a:lstStyle/>
                    <a:p>
                      <a:pPr lvl="0" algn="ctr" rtl="0">
                        <a:spcBef>
                          <a:spcPts val="0"/>
                        </a:spcBef>
                        <a:buNone/>
                      </a:pPr>
                      <a:r>
                        <a:rPr lang="en-GB"/>
                        <a:t>6</a:t>
                      </a:r>
                    </a:p>
                  </a:txBody>
                  <a:tcPr marL="91425" marR="91425" marT="91425" marB="91425"/>
                </a:tc>
              </a:tr>
            </a:tbl>
          </a:graphicData>
        </a:graphic>
      </p:graphicFrame>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45025"/>
            <a:ext cx="8520600" cy="707400"/>
          </a:xfrm>
          <a:prstGeom prst="rect">
            <a:avLst/>
          </a:prstGeom>
        </p:spPr>
        <p:txBody>
          <a:bodyPr lIns="91425" tIns="91425" rIns="91425" bIns="91425" anchor="t" anchorCtr="0">
            <a:noAutofit/>
          </a:bodyPr>
          <a:lstStyle/>
          <a:p>
            <a:pPr lvl="0" rtl="0">
              <a:spcBef>
                <a:spcPts val="0"/>
              </a:spcBef>
              <a:buNone/>
            </a:pPr>
            <a:r>
              <a:rPr lang="en-GB"/>
              <a:t>How to name</a:t>
            </a:r>
          </a:p>
        </p:txBody>
      </p:sp>
      <p:sp>
        <p:nvSpPr>
          <p:cNvPr id="121" name="Shape 121"/>
          <p:cNvSpPr txBox="1">
            <a:spLocks noGrp="1"/>
          </p:cNvSpPr>
          <p:nvPr>
            <p:ph type="body" idx="1"/>
          </p:nvPr>
        </p:nvSpPr>
        <p:spPr>
          <a:xfrm>
            <a:off x="311700" y="1053925"/>
            <a:ext cx="8520600" cy="3963300"/>
          </a:xfrm>
          <a:prstGeom prst="rect">
            <a:avLst/>
          </a:prstGeom>
        </p:spPr>
        <p:txBody>
          <a:bodyPr lIns="91425" tIns="91425" rIns="91425" bIns="91425" anchor="t" anchorCtr="0">
            <a:noAutofit/>
          </a:bodyPr>
          <a:lstStyle/>
          <a:p>
            <a:pPr marL="457200" lvl="0" indent="-228600" rtl="0">
              <a:spcBef>
                <a:spcPts val="0"/>
              </a:spcBef>
              <a:buChar char="-"/>
            </a:pPr>
            <a:r>
              <a:rPr lang="en-GB"/>
              <a:t>Types of Carbon-Carbon bonds</a:t>
            </a:r>
          </a:p>
          <a:p>
            <a:pPr lvl="0" rtl="0">
              <a:spcBef>
                <a:spcPts val="0"/>
              </a:spcBef>
              <a:buNone/>
            </a:pPr>
            <a:endParaRPr/>
          </a:p>
          <a:p>
            <a:pPr lvl="0" rtl="0">
              <a:spcBef>
                <a:spcPts val="0"/>
              </a:spcBef>
              <a:buNone/>
            </a:pPr>
            <a:endParaRPr/>
          </a:p>
          <a:p>
            <a:pPr lvl="0" rtl="0">
              <a:spcBef>
                <a:spcPts val="0"/>
              </a:spcBef>
              <a:buNone/>
            </a:pPr>
            <a:endParaRPr/>
          </a:p>
          <a:p>
            <a:pPr lvl="0" rtl="0">
              <a:spcBef>
                <a:spcPts val="0"/>
              </a:spcBef>
              <a:buNone/>
            </a:pPr>
            <a:endParaRPr/>
          </a:p>
          <a:p>
            <a:pPr lvl="0" rtl="0">
              <a:spcBef>
                <a:spcPts val="0"/>
              </a:spcBef>
              <a:buNone/>
            </a:pPr>
            <a:endParaRPr/>
          </a:p>
          <a:p>
            <a:pPr lvl="0" rtl="0">
              <a:spcBef>
                <a:spcPts val="0"/>
              </a:spcBef>
              <a:buNone/>
            </a:pPr>
            <a:endParaRPr/>
          </a:p>
        </p:txBody>
      </p:sp>
      <p:graphicFrame>
        <p:nvGraphicFramePr>
          <p:cNvPr id="122" name="Shape 122"/>
          <p:cNvGraphicFramePr/>
          <p:nvPr/>
        </p:nvGraphicFramePr>
        <p:xfrm>
          <a:off x="952500" y="1820850"/>
          <a:ext cx="7239000" cy="1188630"/>
        </p:xfrm>
        <a:graphic>
          <a:graphicData uri="http://schemas.openxmlformats.org/drawingml/2006/table">
            <a:tbl>
              <a:tblPr>
                <a:noFill/>
                <a:tableStyleId>{F34FE16B-1585-4EB2-9714-0722B4F6677E}</a:tableStyleId>
              </a:tblPr>
              <a:tblGrid>
                <a:gridCol w="3619500"/>
                <a:gridCol w="3619500"/>
              </a:tblGrid>
              <a:tr h="381000">
                <a:tc>
                  <a:txBody>
                    <a:bodyPr/>
                    <a:lstStyle/>
                    <a:p>
                      <a:pPr lvl="0" algn="ctr" rtl="0">
                        <a:spcBef>
                          <a:spcPts val="0"/>
                        </a:spcBef>
                        <a:buNone/>
                      </a:pPr>
                      <a:r>
                        <a:rPr lang="en-GB"/>
                        <a:t>Code</a:t>
                      </a:r>
                    </a:p>
                  </a:txBody>
                  <a:tcPr marL="91425" marR="91425" marT="91425" marB="91425">
                    <a:solidFill>
                      <a:schemeClr val="dk1"/>
                    </a:solidFill>
                  </a:tcPr>
                </a:tc>
                <a:tc>
                  <a:txBody>
                    <a:bodyPr/>
                    <a:lstStyle/>
                    <a:p>
                      <a:pPr lvl="0" algn="ctr" rtl="0">
                        <a:spcBef>
                          <a:spcPts val="0"/>
                        </a:spcBef>
                        <a:buNone/>
                      </a:pPr>
                      <a:r>
                        <a:rPr lang="en-GB"/>
                        <a:t>mean</a:t>
                      </a:r>
                    </a:p>
                  </a:txBody>
                  <a:tcPr marL="91425" marR="91425" marT="91425" marB="91425">
                    <a:solidFill>
                      <a:srgbClr val="FF9800">
                        <a:alpha val="62769"/>
                      </a:srgbClr>
                    </a:solidFill>
                  </a:tcPr>
                </a:tc>
              </a:tr>
              <a:tr h="381000">
                <a:tc>
                  <a:txBody>
                    <a:bodyPr/>
                    <a:lstStyle/>
                    <a:p>
                      <a:pPr lvl="0" algn="ctr" rtl="0">
                        <a:spcBef>
                          <a:spcPts val="0"/>
                        </a:spcBef>
                        <a:buNone/>
                      </a:pPr>
                      <a:r>
                        <a:rPr lang="en-GB"/>
                        <a:t>-an</a:t>
                      </a:r>
                    </a:p>
                  </a:txBody>
                  <a:tcPr marL="91425" marR="91425" marT="91425" marB="91425"/>
                </a:tc>
                <a:tc>
                  <a:txBody>
                    <a:bodyPr/>
                    <a:lstStyle/>
                    <a:p>
                      <a:pPr lvl="0" algn="ctr" rtl="0">
                        <a:spcBef>
                          <a:spcPts val="0"/>
                        </a:spcBef>
                        <a:buNone/>
                      </a:pPr>
                      <a:r>
                        <a:rPr lang="en-GB"/>
                        <a:t>One carbon-carbon bond</a:t>
                      </a:r>
                    </a:p>
                  </a:txBody>
                  <a:tcPr marL="91425" marR="91425" marT="91425" marB="91425"/>
                </a:tc>
              </a:tr>
              <a:tr h="381000">
                <a:tc>
                  <a:txBody>
                    <a:bodyPr/>
                    <a:lstStyle/>
                    <a:p>
                      <a:pPr lvl="0" algn="ctr" rtl="0">
                        <a:spcBef>
                          <a:spcPts val="0"/>
                        </a:spcBef>
                        <a:buNone/>
                      </a:pPr>
                      <a:r>
                        <a:rPr lang="en-GB"/>
                        <a:t>-en</a:t>
                      </a:r>
                    </a:p>
                  </a:txBody>
                  <a:tcPr marL="91425" marR="91425" marT="91425" marB="91425"/>
                </a:tc>
                <a:tc>
                  <a:txBody>
                    <a:bodyPr/>
                    <a:lstStyle/>
                    <a:p>
                      <a:pPr lvl="0" algn="ctr" rtl="0">
                        <a:spcBef>
                          <a:spcPts val="0"/>
                        </a:spcBef>
                        <a:buNone/>
                      </a:pPr>
                      <a:r>
                        <a:rPr lang="en-GB"/>
                        <a:t>Two carbon-carbon bond</a:t>
                      </a:r>
                    </a:p>
                  </a:txBody>
                  <a:tcPr marL="91425" marR="91425" marT="91425" marB="91425"/>
                </a:tc>
              </a:tr>
            </a:tbl>
          </a:graphicData>
        </a:graphic>
      </p:graphicFrame>
    </p:spTree>
  </p:cSld>
  <p:clrMapOvr>
    <a:masterClrMapping/>
  </p:clrMapOvr>
  <p:transition spd="slow">
    <p:fade/>
  </p:transition>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780</Words>
  <Application>Microsoft Office PowerPoint</Application>
  <PresentationFormat>On-screen Show (16:9)</PresentationFormat>
  <Paragraphs>131</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Times New Roman</vt:lpstr>
      <vt:lpstr>PT Sans Narrow</vt:lpstr>
      <vt:lpstr>Open Sans</vt:lpstr>
      <vt:lpstr>Arial</vt:lpstr>
      <vt:lpstr>tropic</vt:lpstr>
      <vt:lpstr>Alcohol and Ether</vt:lpstr>
      <vt:lpstr>Members</vt:lpstr>
      <vt:lpstr>Alcohol</vt:lpstr>
      <vt:lpstr>The different types of Alcohol </vt:lpstr>
      <vt:lpstr>Alcohol</vt:lpstr>
      <vt:lpstr>Alcohol</vt:lpstr>
      <vt:lpstr>Alcohol</vt:lpstr>
      <vt:lpstr>How to name</vt:lpstr>
      <vt:lpstr>How to name</vt:lpstr>
      <vt:lpstr>Examples </vt:lpstr>
      <vt:lpstr>Examples </vt:lpstr>
      <vt:lpstr>Reaction</vt:lpstr>
      <vt:lpstr>Function</vt:lpstr>
      <vt:lpstr>Function</vt:lpstr>
      <vt:lpstr>Ethers</vt:lpstr>
      <vt:lpstr>Different types of Ethers</vt:lpstr>
      <vt:lpstr>PowerPoint Presentation</vt:lpstr>
      <vt:lpstr>Reaction</vt:lpstr>
      <vt:lpstr>Reaction</vt:lpstr>
      <vt:lpstr>Function</vt:lpstr>
      <vt:lpstr>Question?</vt:lpstr>
      <vt:lpstr>What is the structure of Ether? </vt:lpstr>
      <vt:lpstr>Which Structure is Ethers and Alcohols ?</vt:lpstr>
      <vt:lpstr>What should you add to make ethane become ethanol of the name of the hydrocarbon ?</vt:lpstr>
      <vt:lpstr>How many different types of Alcohol?                   What are they?  </vt:lpstr>
      <vt:lpstr>What is the compounds that have one or more    hydrogen atoms in an alkane?</vt:lpstr>
      <vt:lpstr>What are the benefit of Alcohol and Ether?</vt:lpstr>
      <vt:lpstr>References</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 and Ether</dc:title>
  <dc:creator>teee ch</dc:creator>
  <cp:lastModifiedBy>teee ch</cp:lastModifiedBy>
  <cp:revision>2</cp:revision>
  <dcterms:modified xsi:type="dcterms:W3CDTF">2016-05-27T07:45:27Z</dcterms:modified>
</cp:coreProperties>
</file>